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4"/>
    <p:sldMasterId id="2147483652" r:id="rId5"/>
    <p:sldMasterId id="2147483684" r:id="rId6"/>
  </p:sldMasterIdLst>
  <p:notesMasterIdLst>
    <p:notesMasterId r:id="rId60"/>
  </p:notesMasterIdLst>
  <p:handoutMasterIdLst>
    <p:handoutMasterId r:id="rId61"/>
  </p:handoutMasterIdLst>
  <p:sldIdLst>
    <p:sldId id="256" r:id="rId7"/>
    <p:sldId id="293" r:id="rId8"/>
    <p:sldId id="294" r:id="rId9"/>
    <p:sldId id="295" r:id="rId10"/>
    <p:sldId id="296" r:id="rId11"/>
    <p:sldId id="262" r:id="rId12"/>
    <p:sldId id="261" r:id="rId13"/>
    <p:sldId id="297" r:id="rId14"/>
    <p:sldId id="298" r:id="rId15"/>
    <p:sldId id="291" r:id="rId16"/>
    <p:sldId id="299" r:id="rId17"/>
    <p:sldId id="301" r:id="rId18"/>
    <p:sldId id="337" r:id="rId19"/>
    <p:sldId id="338" r:id="rId20"/>
    <p:sldId id="339" r:id="rId21"/>
    <p:sldId id="29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5" r:id="rId34"/>
    <p:sldId id="346" r:id="rId35"/>
    <p:sldId id="302" r:id="rId36"/>
    <p:sldId id="317" r:id="rId37"/>
    <p:sldId id="318" r:id="rId38"/>
    <p:sldId id="319" r:id="rId39"/>
    <p:sldId id="342" r:id="rId40"/>
    <p:sldId id="343" r:id="rId41"/>
    <p:sldId id="320" r:id="rId42"/>
    <p:sldId id="324" r:id="rId43"/>
    <p:sldId id="325" r:id="rId44"/>
    <p:sldId id="333" r:id="rId45"/>
    <p:sldId id="334" r:id="rId46"/>
    <p:sldId id="335" r:id="rId47"/>
    <p:sldId id="341" r:id="rId48"/>
    <p:sldId id="336" r:id="rId49"/>
    <p:sldId id="321" r:id="rId50"/>
    <p:sldId id="323" r:id="rId51"/>
    <p:sldId id="326" r:id="rId52"/>
    <p:sldId id="327" r:id="rId53"/>
    <p:sldId id="328" r:id="rId54"/>
    <p:sldId id="329" r:id="rId55"/>
    <p:sldId id="330" r:id="rId56"/>
    <p:sldId id="331" r:id="rId57"/>
    <p:sldId id="332" r:id="rId58"/>
    <p:sldId id="322" r:id="rId59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346" autoAdjust="0"/>
  </p:normalViewPr>
  <p:slideViewPr>
    <p:cSldViewPr snapToGrid="0">
      <p:cViewPr varScale="1">
        <p:scale>
          <a:sx n="65" d="100"/>
          <a:sy n="65" d="100"/>
        </p:scale>
        <p:origin x="1330" y="-542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hanh Mai 20224052" userId="S::mai.nt224052@sis.hust.edu.vn::5bd90b8f-8ab1-4e53-a42b-8319d633a173" providerId="AD" clId="Web-{684C684B-12AF-AB26-803E-93DAFD1CA5C6}"/>
    <pc:docChg chg="sldOrd">
      <pc:chgData name="Nguyen Thanh Mai 20224052" userId="S::mai.nt224052@sis.hust.edu.vn::5bd90b8f-8ab1-4e53-a42b-8319d633a173" providerId="AD" clId="Web-{684C684B-12AF-AB26-803E-93DAFD1CA5C6}" dt="2024-09-17T00:00:17.886" v="0"/>
      <pc:docMkLst>
        <pc:docMk/>
      </pc:docMkLst>
      <pc:sldChg chg="ord">
        <pc:chgData name="Nguyen Thanh Mai 20224052" userId="S::mai.nt224052@sis.hust.edu.vn::5bd90b8f-8ab1-4e53-a42b-8319d633a173" providerId="AD" clId="Web-{684C684B-12AF-AB26-803E-93DAFD1CA5C6}" dt="2024-09-17T00:00:17.886" v="0"/>
        <pc:sldMkLst>
          <pc:docMk/>
          <pc:sldMk cId="2732365792" sldId="334"/>
        </pc:sldMkLst>
      </pc:sldChg>
    </pc:docChg>
  </pc:docChgLst>
  <pc:docChgLst>
    <pc:chgData name="Tran Duc Hoa 20223976" userId="b4bd493c-31dd-4750-aa77-45c5e4b0f34c" providerId="ADAL" clId="{73E0B959-7B51-8344-A6C1-23FC82B9571A}"/>
    <pc:docChg chg="undo custSel modSld">
      <pc:chgData name="Tran Duc Hoa 20223976" userId="b4bd493c-31dd-4750-aa77-45c5e4b0f34c" providerId="ADAL" clId="{73E0B959-7B51-8344-A6C1-23FC82B9571A}" dt="2024-09-16T15:30:14.608" v="12" actId="478"/>
      <pc:docMkLst>
        <pc:docMk/>
      </pc:docMkLst>
      <pc:sldChg chg="modSp">
        <pc:chgData name="Tran Duc Hoa 20223976" userId="b4bd493c-31dd-4750-aa77-45c5e4b0f34c" providerId="ADAL" clId="{73E0B959-7B51-8344-A6C1-23FC82B9571A}" dt="2024-09-16T14:00:14.865" v="9" actId="1076"/>
        <pc:sldMkLst>
          <pc:docMk/>
          <pc:sldMk cId="2887359401" sldId="304"/>
        </pc:sldMkLst>
        <pc:spChg chg="mod">
          <ac:chgData name="Tran Duc Hoa 20223976" userId="b4bd493c-31dd-4750-aa77-45c5e4b0f34c" providerId="ADAL" clId="{73E0B959-7B51-8344-A6C1-23FC82B9571A}" dt="2024-09-16T14:00:14.865" v="9" actId="1076"/>
          <ac:spMkLst>
            <pc:docMk/>
            <pc:sldMk cId="2887359401" sldId="304"/>
            <ac:spMk id="13" creationId="{00000000-0000-0000-0000-000000000000}"/>
          </ac:spMkLst>
        </pc:spChg>
      </pc:sldChg>
      <pc:sldChg chg="addSp delSp modSp">
        <pc:chgData name="Tran Duc Hoa 20223976" userId="b4bd493c-31dd-4750-aa77-45c5e4b0f34c" providerId="ADAL" clId="{73E0B959-7B51-8344-A6C1-23FC82B9571A}" dt="2024-09-16T15:30:14.608" v="12" actId="478"/>
        <pc:sldMkLst>
          <pc:docMk/>
          <pc:sldMk cId="2334174107" sldId="313"/>
        </pc:sldMkLst>
        <pc:picChg chg="add del mod">
          <ac:chgData name="Tran Duc Hoa 20223976" userId="b4bd493c-31dd-4750-aa77-45c5e4b0f34c" providerId="ADAL" clId="{73E0B959-7B51-8344-A6C1-23FC82B9571A}" dt="2024-09-16T15:30:14.608" v="12" actId="478"/>
          <ac:picMkLst>
            <pc:docMk/>
            <pc:sldMk cId="2334174107" sldId="313"/>
            <ac:picMk id="4" creationId="{2BE05E8F-F040-579B-66C7-C72D4E6362C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BC1DD-8604-4B75-A234-42CAB2EE1A84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48896-C056-4E43-81AC-85F5D956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13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48896-C056-4E43-81AC-85F5D95699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91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48896-C056-4E43-81AC-85F5D956997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48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Nhắc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chút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3 dd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boole</a:t>
            </a:r>
            <a:r>
              <a:rPr lang="en-US" dirty="0"/>
              <a:t> : </a:t>
            </a:r>
            <a:r>
              <a:rPr lang="en-US" dirty="0" err="1"/>
              <a:t>biến</a:t>
            </a:r>
            <a:r>
              <a:rPr lang="en-US" dirty="0"/>
              <a:t>,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thật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en-US" dirty="0"/>
              <a:t> 3 input </a:t>
            </a:r>
            <a:r>
              <a:rPr lang="en-US" dirty="0" err="1"/>
              <a:t>và</a:t>
            </a:r>
            <a:r>
              <a:rPr lang="en-US" dirty="0"/>
              <a:t> 1 output , </a:t>
            </a:r>
            <a:r>
              <a:rPr lang="en-US" dirty="0" err="1"/>
              <a:t>gồm</a:t>
            </a:r>
            <a:r>
              <a:rPr lang="en-US" dirty="0"/>
              <a:t> 4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8 hang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n input </a:t>
            </a:r>
            <a:r>
              <a:rPr lang="en-US" dirty="0" err="1"/>
              <a:t>số</a:t>
            </a:r>
            <a:r>
              <a:rPr lang="en-US" dirty="0"/>
              <a:t> hang </a:t>
            </a:r>
            <a:r>
              <a:rPr lang="en-US" dirty="0" err="1"/>
              <a:t>là</a:t>
            </a:r>
            <a:r>
              <a:rPr lang="en-US" dirty="0"/>
              <a:t> 2mu n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48896-C056-4E43-81AC-85F5D956997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99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Xét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trường</a:t>
            </a:r>
            <a:r>
              <a:rPr lang="en-US"/>
              <a:t> </a:t>
            </a:r>
            <a:r>
              <a:rPr lang="en-US" err="1"/>
              <a:t>hợp</a:t>
            </a:r>
            <a:r>
              <a:rPr lang="en-US"/>
              <a:t> </a:t>
            </a:r>
            <a:r>
              <a:rPr lang="en-US" err="1"/>
              <a:t>bìa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no 3 </a:t>
            </a:r>
            <a:r>
              <a:rPr lang="en-US" err="1"/>
              <a:t>biến</a:t>
            </a:r>
            <a:r>
              <a:rPr lang="en-US"/>
              <a:t>, 4 </a:t>
            </a:r>
            <a:r>
              <a:rPr lang="en-US" err="1"/>
              <a:t>biến</a:t>
            </a:r>
            <a:r>
              <a:rPr lang="en-US"/>
              <a:t>, 5 </a:t>
            </a:r>
            <a:r>
              <a:rPr lang="en-US" err="1"/>
              <a:t>biến</a:t>
            </a:r>
            <a:r>
              <a:rPr lang="en-US"/>
              <a:t>, 6 biến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48896-C056-4E43-81AC-85F5D956997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31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48896-C056-4E43-81AC-85F5D95699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89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48896-C056-4E43-81AC-85F5D95699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73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48896-C056-4E43-81AC-85F5D95699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87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48896-C056-4E43-81AC-85F5D95699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08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48896-C056-4E43-81AC-85F5D95699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40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48896-C056-4E43-81AC-85F5D95699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48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48896-C056-4E43-81AC-85F5D95699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40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48896-C056-4E43-81AC-85F5D956997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40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592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1" r:id="rId4"/>
    <p:sldLayoutId id="2147483736" r:id="rId5"/>
    <p:sldLayoutId id="2147483737" r:id="rId6"/>
    <p:sldLayoutId id="2147483740" r:id="rId7"/>
    <p:sldLayoutId id="2147483739" r:id="rId8"/>
    <p:sldLayoutId id="2147483744" r:id="rId9"/>
    <p:sldLayoutId id="2147483745" r:id="rId10"/>
    <p:sldLayoutId id="2147483748" r:id="rId11"/>
    <p:sldLayoutId id="2147483749" r:id="rId12"/>
    <p:sldLayoutId id="2147483750" r:id="rId13"/>
    <p:sldLayoutId id="2147483751" r:id="rId14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hoang.nguyenhuy@hust.edu.vn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35.w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3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38.w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37.png"/><Relationship Id="rId4" Type="http://schemas.openxmlformats.org/officeDocument/2006/relationships/image" Target="../media/image36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7" Type="http://schemas.openxmlformats.org/officeDocument/2006/relationships/image" Target="../media/image41.w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7" Type="http://schemas.openxmlformats.org/officeDocument/2006/relationships/image" Target="../media/image44.w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7" Type="http://schemas.openxmlformats.org/officeDocument/2006/relationships/image" Target="../media/image47.w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45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B9CA9A-F494-40FC-9630-AA91FCF3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7"/>
          <a:stretch/>
        </p:blipFill>
        <p:spPr>
          <a:xfrm>
            <a:off x="1762273" y="322193"/>
            <a:ext cx="10429727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F0BBC1-A9C6-4A87-855B-8689719EA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78957"/>
            <a:ext cx="1027602" cy="35429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446585" y="804379"/>
            <a:ext cx="668669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 TỬ SỐ</a:t>
            </a:r>
            <a:endParaRPr lang="ko-KR" altLang="en-US" sz="54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1A9370-D8CA-4427-9DC8-2A7F1FC089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113"/>
            <a:ext cx="699072" cy="671597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941877" y="1924612"/>
            <a:ext cx="6181725" cy="4572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Electronics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grayWhite">
          <a:xfrm>
            <a:off x="881136" y="5318341"/>
            <a:ext cx="6096000" cy="13716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algn="ctr">
              <a:spcBef>
                <a:spcPct val="20000"/>
              </a:spcBef>
              <a:buSzPct val="50000"/>
              <a:buFont typeface="Wingdings 2" panose="05020102010507070707" pitchFamily="18" charset="2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2pPr>
            <a:lvl3pPr algn="ctr">
              <a:spcBef>
                <a:spcPct val="20000"/>
              </a:spcBef>
              <a:buFont typeface="Wingdings" panose="05000000000000000000" pitchFamily="2" charset="2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algn="ctr">
              <a:spcBef>
                <a:spcPct val="20000"/>
              </a:spcBef>
              <a:buSzPct val="60000"/>
              <a:buFont typeface="Wingdings 2" panose="05020102010507070707" pitchFamily="18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algn="ctr">
              <a:spcBef>
                <a:spcPct val="20000"/>
              </a:spcBef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ĐT-KTMT</a:t>
            </a:r>
          </a:p>
          <a:p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Viễn</a:t>
            </a:r>
            <a:r>
              <a:rPr lang="en-US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endParaRPr lang="en-US" altLang="en-US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ĐH </a:t>
            </a:r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Bách</a:t>
            </a:r>
            <a:r>
              <a:rPr lang="en-US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endParaRPr lang="en-US" altLang="en-US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5">
            <a:extLst>
              <a:ext uri="{FF2B5EF4-FFF2-40B4-BE49-F238E27FC236}">
                <a16:creationId xmlns:a16="http://schemas.microsoft.com/office/drawing/2014/main" id="{142A82B3-4ADE-47D5-BDF1-48D14BD9A937}"/>
              </a:ext>
            </a:extLst>
          </p:cNvPr>
          <p:cNvSpPr/>
          <p:nvPr/>
        </p:nvSpPr>
        <p:spPr>
          <a:xfrm flipH="1">
            <a:off x="7208815" y="2043497"/>
            <a:ext cx="420627" cy="420627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Rounded Rectangle 10">
            <a:extLst>
              <a:ext uri="{FF2B5EF4-FFF2-40B4-BE49-F238E27FC236}">
                <a16:creationId xmlns:a16="http://schemas.microsoft.com/office/drawing/2014/main" id="{E6F68BFA-18D2-415B-9C6D-2BCD5D52433B}"/>
              </a:ext>
            </a:extLst>
          </p:cNvPr>
          <p:cNvSpPr/>
          <p:nvPr/>
        </p:nvSpPr>
        <p:spPr>
          <a:xfrm>
            <a:off x="4661396" y="2014129"/>
            <a:ext cx="303909" cy="402189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F472023F-E3D4-465A-B815-BFDCE204CDB9}"/>
              </a:ext>
            </a:extLst>
          </p:cNvPr>
          <p:cNvSpPr/>
          <p:nvPr/>
        </p:nvSpPr>
        <p:spPr>
          <a:xfrm>
            <a:off x="2004162" y="2014129"/>
            <a:ext cx="413723" cy="420627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A2B10AE2-F88D-4D4D-B2C2-9BA79FDCE0FF}"/>
              </a:ext>
            </a:extLst>
          </p:cNvPr>
          <p:cNvSpPr/>
          <p:nvPr/>
        </p:nvSpPr>
        <p:spPr>
          <a:xfrm>
            <a:off x="9773303" y="2021200"/>
            <a:ext cx="414537" cy="38804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CB5933-96A4-4270-A5D0-2110B5747E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pic>
        <p:nvPicPr>
          <p:cNvPr id="11" name="Picture 15" descr="compute-electronic-system_athe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904" y="4901575"/>
            <a:ext cx="1547812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2147341" y="875675"/>
            <a:ext cx="8686800" cy="5026025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Hệ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utoShape 6"/>
          <p:cNvSpPr>
            <a:spLocks noChangeArrowheads="1"/>
          </p:cNvSpPr>
          <p:nvPr/>
        </p:nvSpPr>
        <p:spPr bwMode="auto">
          <a:xfrm>
            <a:off x="5262016" y="2225050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3433216" y="1526550"/>
            <a:ext cx="1600200" cy="1905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</a:t>
            </a:r>
          </a:p>
          <a:p>
            <a:pPr algn="ctr"/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altLang="en-US" sz="2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endParaRPr lang="en-US" altLang="en-US" sz="2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altLang="en-US" sz="2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altLang="en-US" sz="2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endParaRPr lang="en-US" altLang="en-US" sz="2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2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(component)</a:t>
            </a:r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5947816" y="1537663"/>
            <a:ext cx="1143000" cy="1905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</a:p>
          <a:p>
            <a:pPr algn="ctr"/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endParaRPr lang="en-US" altLang="en-US" sz="2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altLang="en-US" sz="2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endParaRPr lang="en-US" altLang="en-US" sz="2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2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(circuit)</a:t>
            </a:r>
          </a:p>
        </p:txBody>
      </p:sp>
      <p:sp>
        <p:nvSpPr>
          <p:cNvPr id="21" name="AutoShape 9"/>
          <p:cNvSpPr>
            <a:spLocks noChangeArrowheads="1"/>
          </p:cNvSpPr>
          <p:nvPr/>
        </p:nvSpPr>
        <p:spPr bwMode="auto">
          <a:xfrm>
            <a:off x="7243216" y="2225050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7951241" y="1537663"/>
            <a:ext cx="1600200" cy="1905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</a:p>
          <a:p>
            <a:pPr algn="ctr"/>
            <a:r>
              <a:rPr lang="en-US" altLang="en-US" sz="20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alt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ctr"/>
            <a:r>
              <a:rPr lang="en-US" altLang="en-US" sz="20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altLang="en-US" sz="20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20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alt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endParaRPr lang="en-US" altLang="en-US" sz="20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(equipment, </a:t>
            </a:r>
          </a:p>
          <a:p>
            <a:pPr algn="ctr"/>
            <a:r>
              <a:rPr lang="en-US" alt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system)</a:t>
            </a:r>
          </a:p>
        </p:txBody>
      </p:sp>
      <p:pic>
        <p:nvPicPr>
          <p:cNvPr id="23" name="Picture 11" descr="resis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341" y="3847475"/>
            <a:ext cx="1371600" cy="68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923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941" y="3733175"/>
            <a:ext cx="16764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3" descr="2sc1815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541" y="4914275"/>
            <a:ext cx="112712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CIRCUI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941" y="3923675"/>
            <a:ext cx="2362200" cy="168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 descr="sqa-v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566" y="3488700"/>
            <a:ext cx="15017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341" y="5600075"/>
            <a:ext cx="1600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1000u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141" y="4755010"/>
            <a:ext cx="1572418" cy="82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329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 noChangeArrowheads="1"/>
          </p:cNvSpPr>
          <p:nvPr>
            <p:ph type="body" idx="4294967295"/>
          </p:nvPr>
        </p:nvSpPr>
        <p:spPr>
          <a:xfrm>
            <a:off x="862780" y="815830"/>
            <a:ext cx="11039168" cy="55626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Hệ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Hệ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(Digital system)</a:t>
            </a:r>
          </a:p>
          <a:p>
            <a:pPr lvl="2">
              <a:lnSpc>
                <a:spcPct val="120000"/>
              </a:lnSpc>
            </a:pP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2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VD: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lvl="2">
              <a:lnSpc>
                <a:spcPct val="120000"/>
              </a:lnSpc>
            </a:pP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lvl="1">
              <a:lnSpc>
                <a:spcPct val="120000"/>
              </a:lnSpc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Hệ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(Analog system)</a:t>
            </a:r>
          </a:p>
          <a:p>
            <a:pPr lvl="2">
              <a:lnSpc>
                <a:spcPct val="120000"/>
              </a:lnSpc>
            </a:pP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2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VD: Hệ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âm-ly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nhạc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than </a:t>
            </a:r>
          </a:p>
        </p:txBody>
      </p:sp>
    </p:spTree>
    <p:extLst>
      <p:ext uri="{BB962C8B-B14F-4D97-AF65-F5344CB8AC3E}">
        <p14:creationId xmlns:p14="http://schemas.microsoft.com/office/powerpoint/2010/main" val="956361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 noChangeArrowheads="1"/>
          </p:cNvSpPr>
          <p:nvPr>
            <p:ph type="body" idx="4294967295"/>
          </p:nvPr>
        </p:nvSpPr>
        <p:spPr>
          <a:xfrm>
            <a:off x="1555953" y="779207"/>
            <a:ext cx="9770807" cy="559922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endParaRPr lang="en-US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en-US" sz="2200" b="1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altLang="en-US" sz="2200" b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altLang="en-US" sz="2200" b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en-US" sz="2200" b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altLang="en-US" sz="2200" b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altLang="en-US" sz="2200" b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2200" b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altLang="en-US" sz="2200" b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altLang="en-US" sz="2200" b="1">
              <a:solidFill>
                <a:srgbClr val="8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20000"/>
              </a:lnSpc>
            </a:pP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2">
              <a:lnSpc>
                <a:spcPct val="120000"/>
              </a:lnSpc>
            </a:pP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VD: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rắn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nung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nóng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chảy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4912390" y="4794754"/>
            <a:ext cx="599962" cy="339561"/>
          </a:xfrm>
          <a:prstGeom prst="rightArrow">
            <a:avLst>
              <a:gd name="adj1" fmla="val 50000"/>
              <a:gd name="adj2" fmla="val 43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751510" y="3733626"/>
            <a:ext cx="1799886" cy="24618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altLang="en-US" sz="2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endParaRPr lang="en-US" altLang="en-US" sz="2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altLang="en-US" sz="2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endParaRPr lang="en-US" altLang="en-US" sz="2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en-US" sz="2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en-US" altLang="en-US" sz="2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2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ở </a:t>
            </a:r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endParaRPr lang="en-US" altLang="en-US" sz="2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altLang="en-US" sz="2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altLang="en-US" sz="2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endParaRPr lang="en-US" altLang="en-US" sz="2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altLang="en-US" sz="2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altLang="en-US" sz="2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746953" y="3733626"/>
            <a:ext cx="1285633" cy="24618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altLang="en-US" sz="2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en-US" altLang="en-US" sz="2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en-US" sz="2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  <a:p>
            <a:pPr algn="ctr"/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altLang="en-US" sz="2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447318" y="4746958"/>
            <a:ext cx="599962" cy="339561"/>
          </a:xfrm>
          <a:prstGeom prst="rightArrow">
            <a:avLst>
              <a:gd name="adj1" fmla="val 50000"/>
              <a:gd name="adj2" fmla="val 43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8421329" y="3733625"/>
            <a:ext cx="1799886" cy="24618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altLang="en-US" sz="2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endParaRPr lang="en-US" altLang="en-US" sz="2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altLang="en-US" sz="2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en-US" sz="2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altLang="en-US" sz="2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altLang="en-US" sz="2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endParaRPr lang="en-US" altLang="en-US" sz="2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altLang="en-US" sz="2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altLang="en-US" sz="2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US" sz="2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ở </a:t>
            </a:r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en-US" sz="2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en-US" altLang="en-US" sz="2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 rot="5400000">
            <a:off x="1707494" y="4659612"/>
            <a:ext cx="594232" cy="514253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32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552006" y="845993"/>
            <a:ext cx="8254539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Phần cứng số (Digital Hardware)</a:t>
            </a:r>
            <a:endParaRPr lang="en-US" alt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138843" y="1988993"/>
            <a:ext cx="10099963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Phấn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Mạch logic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transitor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tựu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bùng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nổ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MOS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transitor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niên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60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70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kỉ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20) </a:t>
            </a:r>
          </a:p>
        </p:txBody>
      </p:sp>
    </p:spTree>
    <p:extLst>
      <p:ext uri="{BB962C8B-B14F-4D97-AF65-F5344CB8AC3E}">
        <p14:creationId xmlns:p14="http://schemas.microsoft.com/office/powerpoint/2010/main" val="512285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463934" y="663113"/>
            <a:ext cx="4347558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alt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922712" y="1806113"/>
            <a:ext cx="10831484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Sự phức tạp vượt qua khả năng của con người:</a:t>
            </a:r>
          </a:p>
          <a:p>
            <a:pPr lvl="1">
              <a:lnSpc>
                <a:spcPct val="140000"/>
              </a:lnSpc>
            </a:pPr>
            <a:r>
              <a:rPr lang="vi-V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Hiện nay là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171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MTr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/mm2 ,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5nm</a:t>
            </a:r>
            <a:endParaRPr lang="vi-VN" altLang="en-US" sz="2800" baseline="30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40000"/>
              </a:lnSpc>
            </a:pP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2022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291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MTr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/mm2 ,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3nm</a:t>
            </a:r>
            <a:endParaRPr lang="vi-VN" altLang="en-US" sz="2800" baseline="30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</a:pP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Sự phức tạp này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đòi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các kỹ thuật thiết kế dựa vào máy tính</a:t>
            </a:r>
          </a:p>
          <a:p>
            <a:pPr>
              <a:lnSpc>
                <a:spcPct val="140000"/>
              </a:lnSpc>
            </a:pP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Hầu hết công việc thiết kế dựa trên CAD (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omputer-Aid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Design)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971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264429" y="555221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Hai tiếp cận thiết kế</a:t>
            </a:r>
            <a:endParaRPr lang="en-US" altLang="en-US" sz="3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199" y="1828800"/>
            <a:ext cx="4824153" cy="42672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Truyền thống:</a:t>
            </a:r>
          </a:p>
          <a:p>
            <a:pPr lvl="1"/>
            <a:r>
              <a:rPr lang="vi-V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Dựa trên các mô hình toán học</a:t>
            </a:r>
          </a:p>
          <a:p>
            <a:pPr lvl="1"/>
            <a:r>
              <a:rPr lang="vi-V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Các tiếp cận phân tích</a:t>
            </a:r>
          </a:p>
          <a:p>
            <a:pPr lvl="1">
              <a:lnSpc>
                <a:spcPct val="120000"/>
              </a:lnSpc>
            </a:pPr>
            <a:r>
              <a:rPr lang="vi-V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Cung cấp cái nhìn đầy đủ và hiểu biết về vấn đề</a:t>
            </a:r>
          </a:p>
          <a:p>
            <a:pPr lvl="1"/>
            <a:r>
              <a:rPr lang="vi-V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Hữu ích đối với các vấn đề nhỏ, nhưng không dễ với các vấn đề lớn</a:t>
            </a: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270567" y="1828800"/>
            <a:ext cx="5600008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</a:pPr>
            <a:r>
              <a:rPr lang="vi-V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Dùng CAD:</a:t>
            </a:r>
          </a:p>
          <a:p>
            <a:pPr lvl="1" eaLnBrk="1" hangingPunct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vi-V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Phần mềm dựa trên các mô hình toán học và tiếp cận phân tích</a:t>
            </a:r>
          </a:p>
          <a:p>
            <a:pPr lvl="1" eaLnBrk="1" hangingPunct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vi-V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Rõ ràng cho người dùng</a:t>
            </a:r>
          </a:p>
          <a:p>
            <a:pPr lvl="1" eaLnBrk="1" hangingPunct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vi-V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Có nhiều chi tiết được rút ngắn gọn</a:t>
            </a:r>
          </a:p>
          <a:p>
            <a:pPr lvl="1" eaLnBrk="1" hangingPunct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vi-V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Các vấn đề thực tế lớn được giải quyết đơn giản </a:t>
            </a: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361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270DB5-44A9-40F8-8715-0DF21DE5A4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756224" y="2963650"/>
            <a:ext cx="664563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ko-KR" altLang="en-US" sz="4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932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311839" y="1165123"/>
            <a:ext cx="1814819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>
                <a:latin typeface="Times New Roman" panose="02020603050405020304" pitchFamily="18" charset="0"/>
                <a:cs typeface="Times New Roman" panose="02020603050405020304" pitchFamily="18" charset="0"/>
              </a:rPr>
              <a:t>Binary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9015414" y="1165123"/>
            <a:ext cx="2385090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>
                <a:latin typeface="Times New Roman" panose="02020603050405020304" pitchFamily="18" charset="0"/>
                <a:cs typeface="Times New Roman" panose="02020603050405020304" pitchFamily="18" charset="0"/>
              </a:rPr>
              <a:t>Decimal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440" y="2138115"/>
            <a:ext cx="2931702" cy="14457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08" y="2138115"/>
            <a:ext cx="2884032" cy="1445743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1436475" y="4385188"/>
            <a:ext cx="1564097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>
                <a:latin typeface="Times New Roman" panose="02020603050405020304" pitchFamily="18" charset="0"/>
                <a:cs typeface="Times New Roman" panose="02020603050405020304" pitchFamily="18" charset="0"/>
              </a:rPr>
              <a:t>Octal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08" y="5201066"/>
            <a:ext cx="3028615" cy="1445743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8594630" y="4385188"/>
            <a:ext cx="3309322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>
                <a:latin typeface="Times New Roman" panose="02020603050405020304" pitchFamily="18" charset="0"/>
                <a:cs typeface="Times New Roman" panose="02020603050405020304" pitchFamily="18" charset="0"/>
              </a:rPr>
              <a:t>Hexadecimal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3440" y="5201065"/>
            <a:ext cx="2884032" cy="1445743"/>
          </a:xfrm>
          <a:prstGeom prst="rect">
            <a:avLst/>
          </a:prstGeom>
        </p:spPr>
      </p:pic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4642062" y="211394"/>
            <a:ext cx="3233578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>
                <a:latin typeface="Times New Roman" panose="02020603050405020304" pitchFamily="18" charset="0"/>
                <a:cs typeface="Times New Roman" panose="02020603050405020304" pitchFamily="18" charset="0"/>
              </a:rPr>
              <a:t>Các hệ đếm</a:t>
            </a:r>
          </a:p>
        </p:txBody>
      </p:sp>
    </p:spTree>
    <p:extLst>
      <p:ext uri="{BB962C8B-B14F-4D97-AF65-F5344CB8AC3E}">
        <p14:creationId xmlns:p14="http://schemas.microsoft.com/office/powerpoint/2010/main" val="1210811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3329454" y="211394"/>
            <a:ext cx="7422119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>
                <a:latin typeface="Times New Roman" panose="02020603050405020304" pitchFamily="18" charset="0"/>
                <a:cs typeface="Times New Roman" panose="02020603050405020304" pitchFamily="18" charset="0"/>
              </a:rPr>
              <a:t>Chuyển đổi giữa các hệ đếm</a:t>
            </a:r>
          </a:p>
        </p:txBody>
      </p:sp>
      <p:sp>
        <p:nvSpPr>
          <p:cNvPr id="1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75225" y="948814"/>
            <a:ext cx="5704349" cy="5791200"/>
          </a:xfrm>
          <a:prstGeom prst="rect">
            <a:avLst/>
          </a:prstGeom>
        </p:spPr>
        <p:txBody>
          <a:bodyPr/>
          <a:lstStyle/>
          <a:p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1: 1245          (?)</a:t>
            </a: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lvl="1"/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2: 234,25       (?)</a:t>
            </a: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3: 10011101                  (?)</a:t>
            </a: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 lvl="1"/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4: 101111,100101         (?)</a:t>
            </a: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bát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5: 3455         (?)</a:t>
            </a: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6: 65,48        (?)</a:t>
            </a: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bát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7: 764            (?)</a:t>
            </a: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8: 45,341       (?)</a:t>
            </a: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lục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9: 46812              (?)</a:t>
            </a: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10: 224,23           (?)</a:t>
            </a: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lục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11:  AB3C             (?)</a:t>
            </a: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12:  12EF,2D         (?)</a:t>
            </a: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654799" y="948814"/>
            <a:ext cx="9144000" cy="5791200"/>
          </a:xfrm>
          <a:prstGeom prst="rect">
            <a:avLst/>
          </a:prstGeom>
        </p:spPr>
        <p:txBody>
          <a:bodyPr/>
          <a:lstStyle/>
          <a:p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bát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13:  110111                  (?)</a:t>
            </a: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14:  10001,1101           (?)</a:t>
            </a: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bát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15:  2542              (?)</a:t>
            </a: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16:  12,453           (?)</a:t>
            </a: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lục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17:  101011101          (?)</a:t>
            </a: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18:  11101,11             (?)</a:t>
            </a: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lục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19:  AA2DD          (?)</a:t>
            </a: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20:  BC,2D            (?)</a:t>
            </a: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bát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lục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21:  762              (?)</a:t>
            </a: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22:  11,644          (?)</a:t>
            </a: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lục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bát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23:  1AF3               (?)</a:t>
            </a: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24:  ADF,EC           (?)</a:t>
            </a:r>
            <a:r>
              <a:rPr lang="en-US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359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562538" y="211394"/>
            <a:ext cx="8572494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>
                <a:latin typeface="Times New Roman" panose="02020603050405020304" pitchFamily="18" charset="0"/>
                <a:cs typeface="Times New Roman" panose="02020603050405020304" pitchFamily="18" charset="0"/>
              </a:rPr>
              <a:t>Các phép toán : cộng, trừ, nhân, chia</a:t>
            </a:r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2764401" y="1863418"/>
            <a:ext cx="1892300" cy="1970088"/>
            <a:chOff x="1602" y="988"/>
            <a:chExt cx="1192" cy="1241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2438" y="1996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3</a:t>
              </a:r>
            </a:p>
          </p:txBody>
        </p: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2582" y="1996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5</a:t>
              </a:r>
            </a:p>
          </p:txBody>
        </p:sp>
        <p:grpSp>
          <p:nvGrpSpPr>
            <p:cNvPr id="9" name="Group 5"/>
            <p:cNvGrpSpPr>
              <a:grpSpLocks/>
            </p:cNvGrpSpPr>
            <p:nvPr/>
          </p:nvGrpSpPr>
          <p:grpSpPr bwMode="auto">
            <a:xfrm>
              <a:off x="1602" y="988"/>
              <a:ext cx="1192" cy="1241"/>
              <a:chOff x="1602" y="988"/>
              <a:chExt cx="1192" cy="1241"/>
            </a:xfrm>
          </p:grpSpPr>
          <p:grpSp>
            <p:nvGrpSpPr>
              <p:cNvPr id="18" name="Group 6"/>
              <p:cNvGrpSpPr>
                <a:grpSpLocks/>
              </p:cNvGrpSpPr>
              <p:nvPr/>
            </p:nvGrpSpPr>
            <p:grpSpPr bwMode="auto">
              <a:xfrm>
                <a:off x="2150" y="1324"/>
                <a:ext cx="644" cy="567"/>
                <a:chOff x="2150" y="1324"/>
                <a:chExt cx="644" cy="567"/>
              </a:xfrm>
            </p:grpSpPr>
            <p:sp>
              <p:nvSpPr>
                <p:cNvPr id="25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2438" y="1660"/>
                  <a:ext cx="212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Wingdings" panose="05000000000000000000" pitchFamily="2" charset="2"/>
                    <a:buChar char="q"/>
                    <a:defRPr sz="20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Wingdings" panose="05000000000000000000" pitchFamily="2" charset="2"/>
                    <a:buChar char="ð"/>
                    <a:defRPr sz="24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16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Wingdings" panose="05000000000000000000" pitchFamily="2" charset="2"/>
                    <a:buChar char="è"/>
                    <a:defRPr sz="14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è"/>
                    <a:defRPr sz="14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è"/>
                    <a:defRPr sz="14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è"/>
                    <a:defRPr sz="14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è"/>
                    <a:defRPr sz="1400">
                      <a:solidFill>
                        <a:schemeClr val="tx1"/>
                      </a:solidFill>
                      <a:latin typeface="Arial Black" panose="020B0A040201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lang="nl-BE" altLang="en-US" sz="1800"/>
                    <a:t>6</a:t>
                  </a:r>
                </a:p>
              </p:txBody>
            </p:sp>
            <p:grpSp>
              <p:nvGrpSpPr>
                <p:cNvPr id="26" name="Group 8"/>
                <p:cNvGrpSpPr>
                  <a:grpSpLocks/>
                </p:cNvGrpSpPr>
                <p:nvPr/>
              </p:nvGrpSpPr>
              <p:grpSpPr bwMode="auto">
                <a:xfrm>
                  <a:off x="2150" y="1324"/>
                  <a:ext cx="644" cy="567"/>
                  <a:chOff x="2150" y="1324"/>
                  <a:chExt cx="644" cy="567"/>
                </a:xfrm>
              </p:grpSpPr>
              <p:sp>
                <p:nvSpPr>
                  <p:cNvPr id="27" name="Text 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94" y="1660"/>
                    <a:ext cx="212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q"/>
                      <a:defRPr sz="20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ð"/>
                      <a:defRPr sz="24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16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è"/>
                      <a:defRPr sz="14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è"/>
                      <a:defRPr sz="14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è"/>
                      <a:defRPr sz="14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è"/>
                      <a:defRPr sz="14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è"/>
                      <a:defRPr sz="14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nl-BE" altLang="en-US" sz="1800"/>
                      <a:t>5</a:t>
                    </a:r>
                  </a:p>
                </p:txBody>
              </p:sp>
              <p:grpSp>
                <p:nvGrpSpPr>
                  <p:cNvPr id="28" name="Group 10"/>
                  <p:cNvGrpSpPr>
                    <a:grpSpLocks/>
                  </p:cNvGrpSpPr>
                  <p:nvPr/>
                </p:nvGrpSpPr>
                <p:grpSpPr bwMode="auto">
                  <a:xfrm>
                    <a:off x="2150" y="1324"/>
                    <a:ext cx="644" cy="231"/>
                    <a:chOff x="2150" y="1324"/>
                    <a:chExt cx="644" cy="231"/>
                  </a:xfrm>
                </p:grpSpPr>
                <p:sp>
                  <p:nvSpPr>
                    <p:cNvPr id="30" name="Text Box 1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438" y="1324"/>
                      <a:ext cx="212" cy="23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har char="•"/>
                        <a:defRPr sz="240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q"/>
                        <a:defRPr sz="200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ð"/>
                        <a:defRPr sz="240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160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è"/>
                        <a:defRPr sz="140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è"/>
                        <a:defRPr sz="140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è"/>
                        <a:defRPr sz="140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è"/>
                        <a:defRPr sz="140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è"/>
                        <a:defRPr sz="1400">
                          <a:solidFill>
                            <a:schemeClr val="tx1"/>
                          </a:solidFill>
                          <a:latin typeface="Arial Black" panose="020B0A040201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nl-BE" altLang="en-US" sz="1800"/>
                        <a:t>7</a:t>
                      </a:r>
                    </a:p>
                  </p:txBody>
                </p:sp>
                <p:grpSp>
                  <p:nvGrpSpPr>
                    <p:cNvPr id="31" name="Group 1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150" y="1324"/>
                      <a:ext cx="644" cy="231"/>
                      <a:chOff x="2150" y="1324"/>
                      <a:chExt cx="644" cy="231"/>
                    </a:xfrm>
                  </p:grpSpPr>
                  <p:sp>
                    <p:nvSpPr>
                      <p:cNvPr id="32" name="Text Box 13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294" y="1324"/>
                        <a:ext cx="212" cy="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1"/>
                            </a:solidFill>
                            <a:latin typeface="Arial Black" panose="020B0A04020102020204" pitchFamily="34" charset="0"/>
                            <a:ea typeface="ＭＳ Ｐゴシック" panose="020B0600070205080204" pitchFamily="34" charset="-128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Font typeface="Wingdings" panose="05000000000000000000" pitchFamily="2" charset="2"/>
                          <a:buChar char="q"/>
                          <a:defRPr sz="2000">
                            <a:solidFill>
                              <a:schemeClr val="tx1"/>
                            </a:solidFill>
                            <a:latin typeface="Arial Black" panose="020B0A04020102020204" pitchFamily="34" charset="0"/>
                            <a:ea typeface="ＭＳ Ｐゴシック" panose="020B0600070205080204" pitchFamily="34" charset="-128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Font typeface="Wingdings" panose="05000000000000000000" pitchFamily="2" charset="2"/>
                          <a:buChar char="ð"/>
                          <a:defRPr sz="2400">
                            <a:solidFill>
                              <a:schemeClr val="tx1"/>
                            </a:solidFill>
                            <a:latin typeface="Arial Black" panose="020B0A04020102020204" pitchFamily="34" charset="0"/>
                            <a:ea typeface="ＭＳ Ｐゴシック" panose="020B0600070205080204" pitchFamily="34" charset="-128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Font typeface="Wingdings" panose="05000000000000000000" pitchFamily="2" charset="2"/>
                          <a:buChar char="ü"/>
                          <a:defRPr sz="1600">
                            <a:solidFill>
                              <a:schemeClr val="tx1"/>
                            </a:solidFill>
                            <a:latin typeface="Arial Black" panose="020B0A04020102020204" pitchFamily="34" charset="0"/>
                            <a:ea typeface="ＭＳ Ｐゴシック" panose="020B0600070205080204" pitchFamily="34" charset="-128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Font typeface="Wingdings" panose="05000000000000000000" pitchFamily="2" charset="2"/>
                          <a:buChar char="è"/>
                          <a:defRPr sz="1400">
                            <a:solidFill>
                              <a:schemeClr val="tx1"/>
                            </a:solidFill>
                            <a:latin typeface="Arial Black" panose="020B0A04020102020204" pitchFamily="34" charset="0"/>
                            <a:ea typeface="ＭＳ Ｐゴシック" panose="020B0600070205080204" pitchFamily="34" charset="-128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anose="05000000000000000000" pitchFamily="2" charset="2"/>
                          <a:buChar char="è"/>
                          <a:defRPr sz="1400">
                            <a:solidFill>
                              <a:schemeClr val="tx1"/>
                            </a:solidFill>
                            <a:latin typeface="Arial Black" panose="020B0A04020102020204" pitchFamily="34" charset="0"/>
                            <a:ea typeface="ＭＳ Ｐゴシック" panose="020B0600070205080204" pitchFamily="34" charset="-128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anose="05000000000000000000" pitchFamily="2" charset="2"/>
                          <a:buChar char="è"/>
                          <a:defRPr sz="1400">
                            <a:solidFill>
                              <a:schemeClr val="tx1"/>
                            </a:solidFill>
                            <a:latin typeface="Arial Black" panose="020B0A04020102020204" pitchFamily="34" charset="0"/>
                            <a:ea typeface="ＭＳ Ｐゴシック" panose="020B0600070205080204" pitchFamily="34" charset="-128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anose="05000000000000000000" pitchFamily="2" charset="2"/>
                          <a:buChar char="è"/>
                          <a:defRPr sz="1400">
                            <a:solidFill>
                              <a:schemeClr val="tx1"/>
                            </a:solidFill>
                            <a:latin typeface="Arial Black" panose="020B0A04020102020204" pitchFamily="34" charset="0"/>
                            <a:ea typeface="ＭＳ Ｐゴシック" panose="020B0600070205080204" pitchFamily="34" charset="-128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anose="05000000000000000000" pitchFamily="2" charset="2"/>
                          <a:buChar char="è"/>
                          <a:defRPr sz="1400">
                            <a:solidFill>
                              <a:schemeClr val="tx1"/>
                            </a:solidFill>
                            <a:latin typeface="Arial Black" panose="020B0A04020102020204" pitchFamily="34" charset="0"/>
                            <a:ea typeface="ＭＳ Ｐゴシック" panose="020B0600070205080204" pitchFamily="34" charset="-128"/>
                          </a:defRPr>
                        </a:lvl9pPr>
                      </a:lstStyle>
                      <a:p>
                        <a:pPr algn="ctr">
                          <a:spcBef>
                            <a:spcPct val="0"/>
                          </a:spcBef>
                          <a:buFontTx/>
                          <a:buNone/>
                        </a:pPr>
                        <a:r>
                          <a:rPr lang="nl-BE" altLang="en-US" sz="1800"/>
                          <a:t>2</a:t>
                        </a:r>
                      </a:p>
                    </p:txBody>
                  </p:sp>
                  <p:grpSp>
                    <p:nvGrpSpPr>
                      <p:cNvPr id="33" name="Group 1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150" y="1324"/>
                        <a:ext cx="644" cy="231"/>
                        <a:chOff x="2150" y="1324"/>
                        <a:chExt cx="644" cy="231"/>
                      </a:xfrm>
                    </p:grpSpPr>
                    <p:sp>
                      <p:nvSpPr>
                        <p:cNvPr id="34" name="Text Box 15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150" y="1324"/>
                          <a:ext cx="212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wrap="none">
                          <a:spAutoFit/>
                        </a:bodyPr>
                        <a:lstStyle>
                          <a:lvl1pPr>
                            <a:spcBef>
                              <a:spcPct val="20000"/>
                            </a:spcBef>
                            <a:buChar char="•"/>
                            <a:defRPr sz="2400">
                              <a:solidFill>
                                <a:schemeClr val="tx1"/>
                              </a:solidFill>
                              <a:latin typeface="Arial Black" panose="020B0A040201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buFont typeface="Wingdings" panose="05000000000000000000" pitchFamily="2" charset="2"/>
                            <a:buChar char="q"/>
                            <a:defRPr sz="2000">
                              <a:solidFill>
                                <a:schemeClr val="tx1"/>
                              </a:solidFill>
                              <a:latin typeface="Arial Black" panose="020B0A040201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buFont typeface="Wingdings" panose="05000000000000000000" pitchFamily="2" charset="2"/>
                            <a:buChar char="ð"/>
                            <a:defRPr sz="2400">
                              <a:solidFill>
                                <a:schemeClr val="tx1"/>
                              </a:solidFill>
                              <a:latin typeface="Arial Black" panose="020B0A040201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buFont typeface="Wingdings" panose="05000000000000000000" pitchFamily="2" charset="2"/>
                            <a:buChar char="ü"/>
                            <a:defRPr sz="1600">
                              <a:solidFill>
                                <a:schemeClr val="tx1"/>
                              </a:solidFill>
                              <a:latin typeface="Arial Black" panose="020B0A040201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buFont typeface="Wingdings" panose="05000000000000000000" pitchFamily="2" charset="2"/>
                            <a:buChar char="è"/>
                            <a:defRPr sz="1400">
                              <a:solidFill>
                                <a:schemeClr val="tx1"/>
                              </a:solidFill>
                              <a:latin typeface="Arial Black" panose="020B0A040201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Wingdings" panose="05000000000000000000" pitchFamily="2" charset="2"/>
                            <a:buChar char="è"/>
                            <a:defRPr sz="1400">
                              <a:solidFill>
                                <a:schemeClr val="tx1"/>
                              </a:solidFill>
                              <a:latin typeface="Arial Black" panose="020B0A040201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Wingdings" panose="05000000000000000000" pitchFamily="2" charset="2"/>
                            <a:buChar char="è"/>
                            <a:defRPr sz="1400">
                              <a:solidFill>
                                <a:schemeClr val="tx1"/>
                              </a:solidFill>
                              <a:latin typeface="Arial Black" panose="020B0A040201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Wingdings" panose="05000000000000000000" pitchFamily="2" charset="2"/>
                            <a:buChar char="è"/>
                            <a:defRPr sz="1400">
                              <a:solidFill>
                                <a:schemeClr val="tx1"/>
                              </a:solidFill>
                              <a:latin typeface="Arial Black" panose="020B0A040201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Wingdings" panose="05000000000000000000" pitchFamily="2" charset="2"/>
                            <a:buChar char="è"/>
                            <a:defRPr sz="1400">
                              <a:solidFill>
                                <a:schemeClr val="tx1"/>
                              </a:solidFill>
                              <a:latin typeface="Arial Black" panose="020B0A040201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algn="ctr">
                            <a:spcBef>
                              <a:spcPct val="0"/>
                            </a:spcBef>
                            <a:buFontTx/>
                            <a:buNone/>
                          </a:pPr>
                          <a:r>
                            <a:rPr lang="nl-BE" altLang="en-US" sz="1800"/>
                            <a:t>8</a:t>
                          </a:r>
                        </a:p>
                      </p:txBody>
                    </p:sp>
                    <p:sp>
                      <p:nvSpPr>
                        <p:cNvPr id="35" name="Text Box 16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582" y="1324"/>
                          <a:ext cx="212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wrap="none">
                          <a:spAutoFit/>
                        </a:bodyPr>
                        <a:lstStyle>
                          <a:lvl1pPr>
                            <a:spcBef>
                              <a:spcPct val="20000"/>
                            </a:spcBef>
                            <a:buChar char="•"/>
                            <a:defRPr sz="2400">
                              <a:solidFill>
                                <a:schemeClr val="tx1"/>
                              </a:solidFill>
                              <a:latin typeface="Arial Black" panose="020B0A04020102020204" pitchFamily="34" charset="0"/>
                              <a:ea typeface="ＭＳ Ｐゴシック" panose="020B0600070205080204" pitchFamily="34" charset="-128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buFont typeface="Wingdings" panose="05000000000000000000" pitchFamily="2" charset="2"/>
                            <a:buChar char="q"/>
                            <a:defRPr sz="2000">
                              <a:solidFill>
                                <a:schemeClr val="tx1"/>
                              </a:solidFill>
                              <a:latin typeface="Arial Black" panose="020B0A04020102020204" pitchFamily="34" charset="0"/>
                              <a:ea typeface="ＭＳ Ｐゴシック" panose="020B0600070205080204" pitchFamily="34" charset="-128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buFont typeface="Wingdings" panose="05000000000000000000" pitchFamily="2" charset="2"/>
                            <a:buChar char="ð"/>
                            <a:defRPr sz="2400">
                              <a:solidFill>
                                <a:schemeClr val="tx1"/>
                              </a:solidFill>
                              <a:latin typeface="Arial Black" panose="020B0A04020102020204" pitchFamily="34" charset="0"/>
                              <a:ea typeface="ＭＳ Ｐゴシック" panose="020B0600070205080204" pitchFamily="34" charset="-128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buFont typeface="Wingdings" panose="05000000000000000000" pitchFamily="2" charset="2"/>
                            <a:buChar char="ü"/>
                            <a:defRPr sz="1600">
                              <a:solidFill>
                                <a:schemeClr val="tx1"/>
                              </a:solidFill>
                              <a:latin typeface="Arial Black" panose="020B0A04020102020204" pitchFamily="34" charset="0"/>
                              <a:ea typeface="ＭＳ Ｐゴシック" panose="020B0600070205080204" pitchFamily="34" charset="-128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buFont typeface="Wingdings" panose="05000000000000000000" pitchFamily="2" charset="2"/>
                            <a:buChar char="è"/>
                            <a:defRPr sz="1400">
                              <a:solidFill>
                                <a:schemeClr val="tx1"/>
                              </a:solidFill>
                              <a:latin typeface="Arial Black" panose="020B0A04020102020204" pitchFamily="34" charset="0"/>
                              <a:ea typeface="ＭＳ Ｐゴシック" panose="020B0600070205080204" pitchFamily="34" charset="-128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Wingdings" panose="05000000000000000000" pitchFamily="2" charset="2"/>
                            <a:buChar char="è"/>
                            <a:defRPr sz="1400">
                              <a:solidFill>
                                <a:schemeClr val="tx1"/>
                              </a:solidFill>
                              <a:latin typeface="Arial Black" panose="020B0A04020102020204" pitchFamily="34" charset="0"/>
                              <a:ea typeface="ＭＳ Ｐゴシック" panose="020B0600070205080204" pitchFamily="34" charset="-128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Wingdings" panose="05000000000000000000" pitchFamily="2" charset="2"/>
                            <a:buChar char="è"/>
                            <a:defRPr sz="1400">
                              <a:solidFill>
                                <a:schemeClr val="tx1"/>
                              </a:solidFill>
                              <a:latin typeface="Arial Black" panose="020B0A04020102020204" pitchFamily="34" charset="0"/>
                              <a:ea typeface="ＭＳ Ｐゴシック" panose="020B0600070205080204" pitchFamily="34" charset="-128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Wingdings" panose="05000000000000000000" pitchFamily="2" charset="2"/>
                            <a:buChar char="è"/>
                            <a:defRPr sz="1400">
                              <a:solidFill>
                                <a:schemeClr val="tx1"/>
                              </a:solidFill>
                              <a:latin typeface="Arial Black" panose="020B0A04020102020204" pitchFamily="34" charset="0"/>
                              <a:ea typeface="ＭＳ Ｐゴシック" panose="020B0600070205080204" pitchFamily="34" charset="-128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Font typeface="Wingdings" panose="05000000000000000000" pitchFamily="2" charset="2"/>
                            <a:buChar char="è"/>
                            <a:defRPr sz="1400">
                              <a:solidFill>
                                <a:schemeClr val="tx1"/>
                              </a:solidFill>
                              <a:latin typeface="Arial Black" panose="020B0A04020102020204" pitchFamily="34" charset="0"/>
                              <a:ea typeface="ＭＳ Ｐゴシック" panose="020B0600070205080204" pitchFamily="34" charset="-128"/>
                            </a:defRPr>
                          </a:lvl9pPr>
                        </a:lstStyle>
                        <a:p>
                          <a:pPr algn="ctr">
                            <a:spcBef>
                              <a:spcPct val="0"/>
                            </a:spcBef>
                            <a:buFontTx/>
                            <a:buNone/>
                          </a:pPr>
                          <a:r>
                            <a:rPr lang="nl-BE" altLang="en-US" sz="1800"/>
                            <a:t>3</a:t>
                          </a:r>
                        </a:p>
                      </p:txBody>
                    </p:sp>
                  </p:grpSp>
                </p:grpSp>
              </p:grpSp>
              <p:sp>
                <p:nvSpPr>
                  <p:cNvPr id="29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82" y="1660"/>
                    <a:ext cx="212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Wingdings" panose="05000000000000000000" pitchFamily="2" charset="2"/>
                      <a:buChar char="q"/>
                      <a:defRPr sz="20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ð"/>
                      <a:defRPr sz="24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16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Wingdings" panose="05000000000000000000" pitchFamily="2" charset="2"/>
                      <a:buChar char="è"/>
                      <a:defRPr sz="14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è"/>
                      <a:defRPr sz="14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è"/>
                      <a:defRPr sz="14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è"/>
                      <a:defRPr sz="14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è"/>
                      <a:defRPr sz="1400">
                        <a:solidFill>
                          <a:schemeClr val="tx1"/>
                        </a:solidFill>
                        <a:latin typeface="Arial Black" panose="020B0A040201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r>
                      <a:rPr lang="nl-BE" altLang="en-US" sz="1800"/>
                      <a:t>2</a:t>
                    </a:r>
                  </a:p>
                </p:txBody>
              </p:sp>
            </p:grpSp>
          </p:grpSp>
          <p:sp>
            <p:nvSpPr>
              <p:cNvPr id="19" name="Line 18"/>
              <p:cNvSpPr>
                <a:spLocks noChangeShapeType="1"/>
              </p:cNvSpPr>
              <p:nvPr/>
            </p:nvSpPr>
            <p:spPr bwMode="auto">
              <a:xfrm>
                <a:off x="2160" y="192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Text Box 19"/>
              <p:cNvSpPr txBox="1">
                <a:spLocks noChangeArrowheads="1"/>
              </p:cNvSpPr>
              <p:nvPr/>
            </p:nvSpPr>
            <p:spPr bwMode="auto">
              <a:xfrm>
                <a:off x="1661" y="988"/>
                <a:ext cx="41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ð"/>
                  <a:defRPr sz="24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16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è"/>
                  <a:defRPr sz="14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è"/>
                  <a:defRPr sz="14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è"/>
                  <a:defRPr sz="14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è"/>
                  <a:defRPr sz="14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è"/>
                  <a:defRPr sz="14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r">
                  <a:spcBef>
                    <a:spcPct val="0"/>
                  </a:spcBef>
                  <a:buFontTx/>
                  <a:buNone/>
                </a:pPr>
                <a:r>
                  <a:rPr lang="nl-BE" altLang="en-US" sz="1800" b="1">
                    <a:latin typeface="Arial "/>
                  </a:rPr>
                  <a:t>Nhớ</a:t>
                </a:r>
              </a:p>
            </p:txBody>
          </p:sp>
          <p:sp>
            <p:nvSpPr>
              <p:cNvPr id="21" name="Text Box 20"/>
              <p:cNvSpPr txBox="1">
                <a:spLocks noChangeArrowheads="1"/>
              </p:cNvSpPr>
              <p:nvPr/>
            </p:nvSpPr>
            <p:spPr bwMode="auto">
              <a:xfrm>
                <a:off x="1862" y="1324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ð"/>
                  <a:defRPr sz="24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16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è"/>
                  <a:defRPr sz="14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è"/>
                  <a:defRPr sz="14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è"/>
                  <a:defRPr sz="14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è"/>
                  <a:defRPr sz="14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è"/>
                  <a:defRPr sz="14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r">
                  <a:spcBef>
                    <a:spcPct val="0"/>
                  </a:spcBef>
                  <a:buFontTx/>
                  <a:buNone/>
                </a:pPr>
                <a:r>
                  <a:rPr lang="nl-BE" altLang="en-US" sz="1800"/>
                  <a:t>x</a:t>
                </a:r>
              </a:p>
            </p:txBody>
          </p:sp>
          <p:sp>
            <p:nvSpPr>
              <p:cNvPr id="23" name="Text Box 21"/>
              <p:cNvSpPr txBox="1">
                <a:spLocks noChangeArrowheads="1"/>
              </p:cNvSpPr>
              <p:nvPr/>
            </p:nvSpPr>
            <p:spPr bwMode="auto">
              <a:xfrm>
                <a:off x="1870" y="1660"/>
                <a:ext cx="20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ð"/>
                  <a:defRPr sz="24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16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è"/>
                  <a:defRPr sz="14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è"/>
                  <a:defRPr sz="14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è"/>
                  <a:defRPr sz="14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è"/>
                  <a:defRPr sz="14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è"/>
                  <a:defRPr sz="14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r">
                  <a:spcBef>
                    <a:spcPct val="0"/>
                  </a:spcBef>
                  <a:buFontTx/>
                  <a:buNone/>
                </a:pPr>
                <a:r>
                  <a:rPr lang="nl-BE" altLang="en-US" sz="1800"/>
                  <a:t>y</a:t>
                </a:r>
              </a:p>
            </p:txBody>
          </p:sp>
          <p:sp>
            <p:nvSpPr>
              <p:cNvPr id="24" name="Text Box 22"/>
              <p:cNvSpPr txBox="1">
                <a:spLocks noChangeArrowheads="1"/>
              </p:cNvSpPr>
              <p:nvPr/>
            </p:nvSpPr>
            <p:spPr bwMode="auto">
              <a:xfrm>
                <a:off x="1602" y="1996"/>
                <a:ext cx="47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Wingdings" panose="05000000000000000000" pitchFamily="2" charset="2"/>
                  <a:buChar char="ð"/>
                  <a:defRPr sz="24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16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Wingdings" panose="05000000000000000000" pitchFamily="2" charset="2"/>
                  <a:buChar char="è"/>
                  <a:defRPr sz="14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è"/>
                  <a:defRPr sz="14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è"/>
                  <a:defRPr sz="14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è"/>
                  <a:defRPr sz="14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è"/>
                  <a:defRPr sz="1400">
                    <a:solidFill>
                      <a:schemeClr val="tx1"/>
                    </a:solidFill>
                    <a:latin typeface="Arial Black" panose="020B0A040201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r">
                  <a:spcBef>
                    <a:spcPct val="0"/>
                  </a:spcBef>
                  <a:buFontTx/>
                  <a:buNone/>
                </a:pPr>
                <a:r>
                  <a:rPr lang="nl-BE" altLang="en-US" sz="1800" b="1">
                    <a:latin typeface="Arial "/>
                  </a:rPr>
                  <a:t>Tổng</a:t>
                </a:r>
              </a:p>
            </p:txBody>
          </p:sp>
        </p:grpSp>
        <p:sp>
          <p:nvSpPr>
            <p:cNvPr id="10" name="Text Box 23"/>
            <p:cNvSpPr txBox="1">
              <a:spLocks noChangeArrowheads="1"/>
            </p:cNvSpPr>
            <p:nvPr/>
          </p:nvSpPr>
          <p:spPr bwMode="auto">
            <a:xfrm>
              <a:off x="2294" y="1996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8</a:t>
              </a:r>
              <a:endParaRPr lang="nl-BE" altLang="en-US" sz="1800">
                <a:solidFill>
                  <a:schemeClr val="accent1"/>
                </a:solidFill>
              </a:endParaRPr>
            </a:p>
          </p:txBody>
        </p:sp>
        <p:sp>
          <p:nvSpPr>
            <p:cNvPr id="11" name="Text Box 24"/>
            <p:cNvSpPr txBox="1">
              <a:spLocks noChangeArrowheads="1"/>
            </p:cNvSpPr>
            <p:nvPr/>
          </p:nvSpPr>
          <p:spPr bwMode="auto">
            <a:xfrm>
              <a:off x="2150" y="1996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8</a:t>
              </a:r>
              <a:endParaRPr lang="nl-BE" altLang="en-US" sz="1800">
                <a:solidFill>
                  <a:schemeClr val="accent1"/>
                </a:solidFill>
              </a:endParaRPr>
            </a:p>
          </p:txBody>
        </p:sp>
        <p:sp>
          <p:nvSpPr>
            <p:cNvPr id="12" name="Text Box 25"/>
            <p:cNvSpPr txBox="1">
              <a:spLocks noChangeArrowheads="1"/>
            </p:cNvSpPr>
            <p:nvPr/>
          </p:nvSpPr>
          <p:spPr bwMode="auto">
            <a:xfrm>
              <a:off x="2438" y="988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0</a:t>
              </a:r>
              <a:endParaRPr lang="nl-BE" altLang="en-US" sz="1800">
                <a:solidFill>
                  <a:schemeClr val="accent2"/>
                </a:solidFill>
              </a:endParaRPr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2294" y="988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1</a:t>
              </a:r>
              <a:endParaRPr lang="nl-BE" altLang="en-US" sz="1800">
                <a:solidFill>
                  <a:schemeClr val="accent2"/>
                </a:solidFill>
              </a:endParaRPr>
            </a:p>
          </p:txBody>
        </p:sp>
        <p:sp>
          <p:nvSpPr>
            <p:cNvPr id="17" name="Text Box 27"/>
            <p:cNvSpPr txBox="1">
              <a:spLocks noChangeArrowheads="1"/>
            </p:cNvSpPr>
            <p:nvPr/>
          </p:nvSpPr>
          <p:spPr bwMode="auto">
            <a:xfrm>
              <a:off x="2150" y="988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0</a:t>
              </a:r>
              <a:endParaRPr lang="nl-BE" altLang="en-US" sz="1800">
                <a:solidFill>
                  <a:schemeClr val="accent1"/>
                </a:solidFill>
              </a:endParaRPr>
            </a:p>
          </p:txBody>
        </p:sp>
      </p:grpSp>
      <p:sp>
        <p:nvSpPr>
          <p:cNvPr id="36" name="Rectangle 29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21226" y="3952568"/>
            <a:ext cx="9144000" cy="533400"/>
          </a:xfrm>
          <a:prstGeom prst="rect">
            <a:avLst/>
          </a:prstGeom>
        </p:spPr>
        <p:txBody>
          <a:bodyPr/>
          <a:lstStyle/>
          <a:p>
            <a:r>
              <a:rPr lang="nl-BE" altLang="en-US" sz="2000" b="1">
                <a:latin typeface="Arial" panose="020B0604020202020204" pitchFamily="34" charset="0"/>
              </a:rPr>
              <a:t>Cộng nhị phân</a:t>
            </a:r>
          </a:p>
        </p:txBody>
      </p:sp>
      <p:sp>
        <p:nvSpPr>
          <p:cNvPr id="37" name="Rectangle 30"/>
          <p:cNvSpPr txBox="1">
            <a:spLocks noChangeArrowheads="1"/>
          </p:cNvSpPr>
          <p:nvPr/>
        </p:nvSpPr>
        <p:spPr>
          <a:xfrm>
            <a:off x="221226" y="1361768"/>
            <a:ext cx="9144000" cy="4572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altLang="en-US" sz="2000" b="1">
                <a:latin typeface="Arial "/>
              </a:rPr>
              <a:t>Cộng thập phân</a:t>
            </a:r>
          </a:p>
        </p:txBody>
      </p:sp>
      <p:grpSp>
        <p:nvGrpSpPr>
          <p:cNvPr id="38" name="Group 31"/>
          <p:cNvGrpSpPr>
            <a:grpSpLocks/>
          </p:cNvGrpSpPr>
          <p:nvPr/>
        </p:nvGrpSpPr>
        <p:grpSpPr bwMode="auto">
          <a:xfrm>
            <a:off x="2764401" y="4530418"/>
            <a:ext cx="2867025" cy="2122488"/>
            <a:chOff x="1602" y="2668"/>
            <a:chExt cx="1806" cy="1337"/>
          </a:xfrm>
        </p:grpSpPr>
        <p:sp>
          <p:nvSpPr>
            <p:cNvPr id="39" name="Text Box 32"/>
            <p:cNvSpPr txBox="1">
              <a:spLocks noChangeArrowheads="1"/>
            </p:cNvSpPr>
            <p:nvPr/>
          </p:nvSpPr>
          <p:spPr bwMode="auto">
            <a:xfrm>
              <a:off x="1648" y="2668"/>
              <a:ext cx="42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spcBef>
                  <a:spcPct val="0"/>
                </a:spcBef>
                <a:buFontTx/>
                <a:buNone/>
              </a:pPr>
              <a:r>
                <a:rPr lang="nl-BE" altLang="en-US" sz="1800" b="1">
                  <a:latin typeface="Arial "/>
                </a:rPr>
                <a:t>Nhớ</a:t>
              </a:r>
            </a:p>
          </p:txBody>
        </p:sp>
        <p:sp>
          <p:nvSpPr>
            <p:cNvPr id="40" name="Text Box 33"/>
            <p:cNvSpPr txBox="1">
              <a:spLocks noChangeArrowheads="1"/>
            </p:cNvSpPr>
            <p:nvPr/>
          </p:nvSpPr>
          <p:spPr bwMode="auto">
            <a:xfrm>
              <a:off x="1862" y="3052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x</a:t>
              </a:r>
            </a:p>
          </p:txBody>
        </p:sp>
        <p:sp>
          <p:nvSpPr>
            <p:cNvPr id="41" name="Text Box 34"/>
            <p:cNvSpPr txBox="1">
              <a:spLocks noChangeArrowheads="1"/>
            </p:cNvSpPr>
            <p:nvPr/>
          </p:nvSpPr>
          <p:spPr bwMode="auto">
            <a:xfrm>
              <a:off x="1870" y="338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y</a:t>
              </a:r>
            </a:p>
          </p:txBody>
        </p:sp>
        <p:sp>
          <p:nvSpPr>
            <p:cNvPr id="42" name="Text Box 35"/>
            <p:cNvSpPr txBox="1">
              <a:spLocks noChangeArrowheads="1"/>
            </p:cNvSpPr>
            <p:nvPr/>
          </p:nvSpPr>
          <p:spPr bwMode="auto">
            <a:xfrm>
              <a:off x="1602" y="3772"/>
              <a:ext cx="47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spcBef>
                  <a:spcPct val="0"/>
                </a:spcBef>
                <a:buFontTx/>
                <a:buNone/>
              </a:pPr>
              <a:r>
                <a:rPr lang="nl-BE" altLang="en-US" sz="1800" b="1">
                  <a:latin typeface="Arial "/>
                </a:rPr>
                <a:t>Tổng</a:t>
              </a:r>
            </a:p>
          </p:txBody>
        </p:sp>
        <p:sp>
          <p:nvSpPr>
            <p:cNvPr id="43" name="Text Box 36"/>
            <p:cNvSpPr txBox="1">
              <a:spLocks noChangeArrowheads="1"/>
            </p:cNvSpPr>
            <p:nvPr/>
          </p:nvSpPr>
          <p:spPr bwMode="auto">
            <a:xfrm>
              <a:off x="2150" y="2668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0</a:t>
              </a:r>
            </a:p>
          </p:txBody>
        </p:sp>
        <p:sp>
          <p:nvSpPr>
            <p:cNvPr id="44" name="Text Box 37"/>
            <p:cNvSpPr txBox="1">
              <a:spLocks noChangeArrowheads="1"/>
            </p:cNvSpPr>
            <p:nvPr/>
          </p:nvSpPr>
          <p:spPr bwMode="auto">
            <a:xfrm>
              <a:off x="2150" y="3052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1</a:t>
              </a:r>
            </a:p>
          </p:txBody>
        </p:sp>
        <p:sp>
          <p:nvSpPr>
            <p:cNvPr id="45" name="Text Box 38"/>
            <p:cNvSpPr txBox="1">
              <a:spLocks noChangeArrowheads="1"/>
            </p:cNvSpPr>
            <p:nvPr/>
          </p:nvSpPr>
          <p:spPr bwMode="auto">
            <a:xfrm>
              <a:off x="2150" y="3772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1</a:t>
              </a:r>
            </a:p>
          </p:txBody>
        </p:sp>
        <p:sp>
          <p:nvSpPr>
            <p:cNvPr id="46" name="Text Box 39"/>
            <p:cNvSpPr txBox="1">
              <a:spLocks noChangeArrowheads="1"/>
            </p:cNvSpPr>
            <p:nvPr/>
          </p:nvSpPr>
          <p:spPr bwMode="auto">
            <a:xfrm>
              <a:off x="2294" y="2668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0</a:t>
              </a:r>
            </a:p>
          </p:txBody>
        </p:sp>
        <p:sp>
          <p:nvSpPr>
            <p:cNvPr id="47" name="Text Box 40"/>
            <p:cNvSpPr txBox="1">
              <a:spLocks noChangeArrowheads="1"/>
            </p:cNvSpPr>
            <p:nvPr/>
          </p:nvSpPr>
          <p:spPr bwMode="auto">
            <a:xfrm>
              <a:off x="2294" y="3052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0</a:t>
              </a:r>
            </a:p>
          </p:txBody>
        </p:sp>
        <p:sp>
          <p:nvSpPr>
            <p:cNvPr id="48" name="Text Box 41"/>
            <p:cNvSpPr txBox="1">
              <a:spLocks noChangeArrowheads="1"/>
            </p:cNvSpPr>
            <p:nvPr/>
          </p:nvSpPr>
          <p:spPr bwMode="auto">
            <a:xfrm>
              <a:off x="2294" y="3436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1</a:t>
              </a:r>
            </a:p>
          </p:txBody>
        </p:sp>
        <p:sp>
          <p:nvSpPr>
            <p:cNvPr id="49" name="Text Box 42"/>
            <p:cNvSpPr txBox="1">
              <a:spLocks noChangeArrowheads="1"/>
            </p:cNvSpPr>
            <p:nvPr/>
          </p:nvSpPr>
          <p:spPr bwMode="auto">
            <a:xfrm>
              <a:off x="2294" y="3772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1</a:t>
              </a:r>
            </a:p>
          </p:txBody>
        </p:sp>
        <p:sp>
          <p:nvSpPr>
            <p:cNvPr id="50" name="Text Box 43"/>
            <p:cNvSpPr txBox="1">
              <a:spLocks noChangeArrowheads="1"/>
            </p:cNvSpPr>
            <p:nvPr/>
          </p:nvSpPr>
          <p:spPr bwMode="auto">
            <a:xfrm>
              <a:off x="2438" y="2668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1</a:t>
              </a:r>
            </a:p>
          </p:txBody>
        </p:sp>
        <p:sp>
          <p:nvSpPr>
            <p:cNvPr id="51" name="Text Box 44"/>
            <p:cNvSpPr txBox="1">
              <a:spLocks noChangeArrowheads="1"/>
            </p:cNvSpPr>
            <p:nvPr/>
          </p:nvSpPr>
          <p:spPr bwMode="auto">
            <a:xfrm>
              <a:off x="2438" y="3052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0</a:t>
              </a:r>
            </a:p>
          </p:txBody>
        </p:sp>
        <p:sp>
          <p:nvSpPr>
            <p:cNvPr id="52" name="Text Box 45"/>
            <p:cNvSpPr txBox="1">
              <a:spLocks noChangeArrowheads="1"/>
            </p:cNvSpPr>
            <p:nvPr/>
          </p:nvSpPr>
          <p:spPr bwMode="auto">
            <a:xfrm>
              <a:off x="2438" y="3436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0</a:t>
              </a:r>
            </a:p>
          </p:txBody>
        </p:sp>
        <p:sp>
          <p:nvSpPr>
            <p:cNvPr id="53" name="Text Box 46"/>
            <p:cNvSpPr txBox="1">
              <a:spLocks noChangeArrowheads="1"/>
            </p:cNvSpPr>
            <p:nvPr/>
          </p:nvSpPr>
          <p:spPr bwMode="auto">
            <a:xfrm>
              <a:off x="2438" y="3772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1</a:t>
              </a:r>
            </a:p>
          </p:txBody>
        </p:sp>
        <p:sp>
          <p:nvSpPr>
            <p:cNvPr id="54" name="Text Box 47"/>
            <p:cNvSpPr txBox="1">
              <a:spLocks noChangeArrowheads="1"/>
            </p:cNvSpPr>
            <p:nvPr/>
          </p:nvSpPr>
          <p:spPr bwMode="auto">
            <a:xfrm>
              <a:off x="2582" y="2668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1</a:t>
              </a:r>
            </a:p>
          </p:txBody>
        </p:sp>
        <p:sp>
          <p:nvSpPr>
            <p:cNvPr id="55" name="Text Box 48"/>
            <p:cNvSpPr txBox="1">
              <a:spLocks noChangeArrowheads="1"/>
            </p:cNvSpPr>
            <p:nvPr/>
          </p:nvSpPr>
          <p:spPr bwMode="auto">
            <a:xfrm>
              <a:off x="2582" y="3052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1</a:t>
              </a:r>
            </a:p>
          </p:txBody>
        </p:sp>
        <p:sp>
          <p:nvSpPr>
            <p:cNvPr id="56" name="Text Box 49"/>
            <p:cNvSpPr txBox="1">
              <a:spLocks noChangeArrowheads="1"/>
            </p:cNvSpPr>
            <p:nvPr/>
          </p:nvSpPr>
          <p:spPr bwMode="auto">
            <a:xfrm>
              <a:off x="2582" y="3436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1</a:t>
              </a:r>
            </a:p>
          </p:txBody>
        </p:sp>
        <p:sp>
          <p:nvSpPr>
            <p:cNvPr id="57" name="Text Box 50"/>
            <p:cNvSpPr txBox="1">
              <a:spLocks noChangeArrowheads="1"/>
            </p:cNvSpPr>
            <p:nvPr/>
          </p:nvSpPr>
          <p:spPr bwMode="auto">
            <a:xfrm>
              <a:off x="2582" y="3772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1</a:t>
              </a:r>
            </a:p>
          </p:txBody>
        </p:sp>
        <p:sp>
          <p:nvSpPr>
            <p:cNvPr id="58" name="Text Box 51"/>
            <p:cNvSpPr txBox="1">
              <a:spLocks noChangeArrowheads="1"/>
            </p:cNvSpPr>
            <p:nvPr/>
          </p:nvSpPr>
          <p:spPr bwMode="auto">
            <a:xfrm>
              <a:off x="2726" y="2668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1</a:t>
              </a:r>
            </a:p>
          </p:txBody>
        </p:sp>
        <p:sp>
          <p:nvSpPr>
            <p:cNvPr id="59" name="Text Box 52"/>
            <p:cNvSpPr txBox="1">
              <a:spLocks noChangeArrowheads="1"/>
            </p:cNvSpPr>
            <p:nvPr/>
          </p:nvSpPr>
          <p:spPr bwMode="auto">
            <a:xfrm>
              <a:off x="2726" y="3052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1</a:t>
              </a:r>
            </a:p>
          </p:txBody>
        </p:sp>
        <p:sp>
          <p:nvSpPr>
            <p:cNvPr id="60" name="Text Box 53"/>
            <p:cNvSpPr txBox="1">
              <a:spLocks noChangeArrowheads="1"/>
            </p:cNvSpPr>
            <p:nvPr/>
          </p:nvSpPr>
          <p:spPr bwMode="auto">
            <a:xfrm>
              <a:off x="2726" y="3436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0</a:t>
              </a:r>
            </a:p>
          </p:txBody>
        </p:sp>
        <p:sp>
          <p:nvSpPr>
            <p:cNvPr id="61" name="Text Box 54"/>
            <p:cNvSpPr txBox="1">
              <a:spLocks noChangeArrowheads="1"/>
            </p:cNvSpPr>
            <p:nvPr/>
          </p:nvSpPr>
          <p:spPr bwMode="auto">
            <a:xfrm>
              <a:off x="2726" y="3772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0</a:t>
              </a:r>
            </a:p>
          </p:txBody>
        </p:sp>
        <p:sp>
          <p:nvSpPr>
            <p:cNvPr id="62" name="Text Box 55"/>
            <p:cNvSpPr txBox="1">
              <a:spLocks noChangeArrowheads="1"/>
            </p:cNvSpPr>
            <p:nvPr/>
          </p:nvSpPr>
          <p:spPr bwMode="auto">
            <a:xfrm>
              <a:off x="2870" y="2668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1</a:t>
              </a:r>
            </a:p>
          </p:txBody>
        </p:sp>
        <p:sp>
          <p:nvSpPr>
            <p:cNvPr id="63" name="Text Box 56"/>
            <p:cNvSpPr txBox="1">
              <a:spLocks noChangeArrowheads="1"/>
            </p:cNvSpPr>
            <p:nvPr/>
          </p:nvSpPr>
          <p:spPr bwMode="auto">
            <a:xfrm>
              <a:off x="2870" y="3052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0</a:t>
              </a:r>
            </a:p>
          </p:txBody>
        </p:sp>
        <p:sp>
          <p:nvSpPr>
            <p:cNvPr id="64" name="Text Box 57"/>
            <p:cNvSpPr txBox="1">
              <a:spLocks noChangeArrowheads="1"/>
            </p:cNvSpPr>
            <p:nvPr/>
          </p:nvSpPr>
          <p:spPr bwMode="auto">
            <a:xfrm>
              <a:off x="2870" y="3436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1</a:t>
              </a:r>
            </a:p>
          </p:txBody>
        </p:sp>
        <p:sp>
          <p:nvSpPr>
            <p:cNvPr id="65" name="Text Box 58"/>
            <p:cNvSpPr txBox="1">
              <a:spLocks noChangeArrowheads="1"/>
            </p:cNvSpPr>
            <p:nvPr/>
          </p:nvSpPr>
          <p:spPr bwMode="auto">
            <a:xfrm>
              <a:off x="2870" y="3772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0</a:t>
              </a:r>
            </a:p>
          </p:txBody>
        </p:sp>
        <p:sp>
          <p:nvSpPr>
            <p:cNvPr id="66" name="Text Box 59"/>
            <p:cNvSpPr txBox="1">
              <a:spLocks noChangeArrowheads="1"/>
            </p:cNvSpPr>
            <p:nvPr/>
          </p:nvSpPr>
          <p:spPr bwMode="auto">
            <a:xfrm>
              <a:off x="3014" y="2668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1</a:t>
              </a:r>
            </a:p>
          </p:txBody>
        </p:sp>
        <p:sp>
          <p:nvSpPr>
            <p:cNvPr id="67" name="Text Box 60"/>
            <p:cNvSpPr txBox="1">
              <a:spLocks noChangeArrowheads="1"/>
            </p:cNvSpPr>
            <p:nvPr/>
          </p:nvSpPr>
          <p:spPr bwMode="auto">
            <a:xfrm>
              <a:off x="3014" y="3052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1</a:t>
              </a:r>
            </a:p>
          </p:txBody>
        </p:sp>
        <p:sp>
          <p:nvSpPr>
            <p:cNvPr id="68" name="Text Box 61"/>
            <p:cNvSpPr txBox="1">
              <a:spLocks noChangeArrowheads="1"/>
            </p:cNvSpPr>
            <p:nvPr/>
          </p:nvSpPr>
          <p:spPr bwMode="auto">
            <a:xfrm>
              <a:off x="3014" y="3436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1</a:t>
              </a:r>
            </a:p>
          </p:txBody>
        </p:sp>
        <p:sp>
          <p:nvSpPr>
            <p:cNvPr id="69" name="Text Box 62"/>
            <p:cNvSpPr txBox="1">
              <a:spLocks noChangeArrowheads="1"/>
            </p:cNvSpPr>
            <p:nvPr/>
          </p:nvSpPr>
          <p:spPr bwMode="auto">
            <a:xfrm>
              <a:off x="3014" y="3772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1</a:t>
              </a:r>
            </a:p>
          </p:txBody>
        </p:sp>
        <p:sp>
          <p:nvSpPr>
            <p:cNvPr id="70" name="Text Box 63"/>
            <p:cNvSpPr txBox="1">
              <a:spLocks noChangeArrowheads="1"/>
            </p:cNvSpPr>
            <p:nvPr/>
          </p:nvSpPr>
          <p:spPr bwMode="auto">
            <a:xfrm>
              <a:off x="3158" y="3052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1</a:t>
              </a:r>
            </a:p>
          </p:txBody>
        </p:sp>
        <p:sp>
          <p:nvSpPr>
            <p:cNvPr id="71" name="Text Box 64"/>
            <p:cNvSpPr txBox="1">
              <a:spLocks noChangeArrowheads="1"/>
            </p:cNvSpPr>
            <p:nvPr/>
          </p:nvSpPr>
          <p:spPr bwMode="auto">
            <a:xfrm>
              <a:off x="3158" y="3436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1</a:t>
              </a:r>
            </a:p>
          </p:txBody>
        </p:sp>
        <p:sp>
          <p:nvSpPr>
            <p:cNvPr id="72" name="Text Box 65"/>
            <p:cNvSpPr txBox="1">
              <a:spLocks noChangeArrowheads="1"/>
            </p:cNvSpPr>
            <p:nvPr/>
          </p:nvSpPr>
          <p:spPr bwMode="auto">
            <a:xfrm>
              <a:off x="3158" y="3772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ð"/>
                <a:defRPr sz="2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6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è"/>
                <a:defRPr sz="1400">
                  <a:solidFill>
                    <a:schemeClr val="tx1"/>
                  </a:solidFill>
                  <a:latin typeface="Arial Black" panose="020B0A040201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nl-BE" altLang="en-US" sz="1800"/>
                <a:t>0</a:t>
              </a:r>
            </a:p>
          </p:txBody>
        </p:sp>
        <p:sp>
          <p:nvSpPr>
            <p:cNvPr id="73" name="Line 66"/>
            <p:cNvSpPr>
              <a:spLocks noChangeShapeType="1"/>
            </p:cNvSpPr>
            <p:nvPr/>
          </p:nvSpPr>
          <p:spPr bwMode="auto">
            <a:xfrm>
              <a:off x="2160" y="3696"/>
              <a:ext cx="12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4" name="Rectangle 29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720553" y="3976717"/>
            <a:ext cx="2894269" cy="533400"/>
          </a:xfrm>
          <a:prstGeom prst="rect">
            <a:avLst/>
          </a:prstGeom>
        </p:spPr>
        <p:txBody>
          <a:bodyPr/>
          <a:lstStyle/>
          <a:p>
            <a:r>
              <a:rPr lang="nl-BE" altLang="en-US" sz="2000" b="1">
                <a:latin typeface="Arial" panose="020B0604020202020204" pitchFamily="34" charset="0"/>
              </a:rPr>
              <a:t>Trừ nhị phân</a:t>
            </a:r>
          </a:p>
        </p:txBody>
      </p:sp>
      <p:sp>
        <p:nvSpPr>
          <p:cNvPr id="75" name="Rectangle 30"/>
          <p:cNvSpPr txBox="1">
            <a:spLocks noChangeArrowheads="1"/>
          </p:cNvSpPr>
          <p:nvPr/>
        </p:nvSpPr>
        <p:spPr>
          <a:xfrm>
            <a:off x="6720553" y="1406218"/>
            <a:ext cx="2894269" cy="4572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altLang="en-US" sz="2000" b="1">
                <a:latin typeface="Arial "/>
              </a:rPr>
              <a:t>Trừ thập phân</a:t>
            </a:r>
          </a:p>
        </p:txBody>
      </p:sp>
      <p:sp>
        <p:nvSpPr>
          <p:cNvPr id="76" name="Text Box 3"/>
          <p:cNvSpPr txBox="1">
            <a:spLocks noChangeArrowheads="1"/>
          </p:cNvSpPr>
          <p:nvPr/>
        </p:nvSpPr>
        <p:spPr bwMode="auto">
          <a:xfrm>
            <a:off x="9102541" y="4631891"/>
            <a:ext cx="3452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nl-BE" altLang="en-US" sz="1800"/>
              <a:t>x</a:t>
            </a:r>
          </a:p>
        </p:txBody>
      </p:sp>
      <p:sp>
        <p:nvSpPr>
          <p:cNvPr id="77" name="Text Box 4"/>
          <p:cNvSpPr txBox="1">
            <a:spLocks noChangeArrowheads="1"/>
          </p:cNvSpPr>
          <p:nvPr/>
        </p:nvSpPr>
        <p:spPr bwMode="auto">
          <a:xfrm>
            <a:off x="9091534" y="5089383"/>
            <a:ext cx="332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nl-BE" altLang="en-US" sz="1800"/>
              <a:t>y</a:t>
            </a:r>
          </a:p>
        </p:txBody>
      </p:sp>
      <p:sp>
        <p:nvSpPr>
          <p:cNvPr id="78" name="Text Box 5"/>
          <p:cNvSpPr txBox="1">
            <a:spLocks noChangeArrowheads="1"/>
          </p:cNvSpPr>
          <p:nvPr/>
        </p:nvSpPr>
        <p:spPr bwMode="auto">
          <a:xfrm>
            <a:off x="8840383" y="5604638"/>
            <a:ext cx="8695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nl-BE" altLang="en-US" sz="1800" b="1">
                <a:latin typeface="Arial "/>
              </a:rPr>
              <a:t>Mượn</a:t>
            </a:r>
          </a:p>
        </p:txBody>
      </p:sp>
      <p:sp>
        <p:nvSpPr>
          <p:cNvPr id="79" name="Text Box 6"/>
          <p:cNvSpPr txBox="1">
            <a:spLocks noChangeArrowheads="1"/>
          </p:cNvSpPr>
          <p:nvPr/>
        </p:nvSpPr>
        <p:spPr bwMode="auto">
          <a:xfrm>
            <a:off x="8817170" y="6186099"/>
            <a:ext cx="7018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nl-BE" altLang="en-US" sz="1800" b="1">
                <a:latin typeface="Arial "/>
              </a:rPr>
              <a:t>Hiệu</a:t>
            </a:r>
          </a:p>
        </p:txBody>
      </p:sp>
      <p:sp>
        <p:nvSpPr>
          <p:cNvPr id="80" name="Text Box 7"/>
          <p:cNvSpPr txBox="1">
            <a:spLocks noChangeArrowheads="1"/>
          </p:cNvSpPr>
          <p:nvPr/>
        </p:nvSpPr>
        <p:spPr bwMode="auto">
          <a:xfrm>
            <a:off x="9983383" y="4615266"/>
            <a:ext cx="12831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en-US" sz="1800"/>
              <a:t>1 1 1 0 1</a:t>
            </a:r>
          </a:p>
        </p:txBody>
      </p:sp>
      <p:sp>
        <p:nvSpPr>
          <p:cNvPr id="81" name="Text Box 8"/>
          <p:cNvSpPr txBox="1">
            <a:spLocks noChangeArrowheads="1"/>
          </p:cNvSpPr>
          <p:nvPr/>
        </p:nvSpPr>
        <p:spPr bwMode="auto">
          <a:xfrm>
            <a:off x="10039162" y="5109541"/>
            <a:ext cx="12049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en-US" sz="1800"/>
              <a:t>  1 1 1 1</a:t>
            </a:r>
          </a:p>
        </p:txBody>
      </p:sp>
      <p:sp>
        <p:nvSpPr>
          <p:cNvPr id="82" name="Text Box 9"/>
          <p:cNvSpPr txBox="1">
            <a:spLocks noChangeArrowheads="1"/>
          </p:cNvSpPr>
          <p:nvPr/>
        </p:nvSpPr>
        <p:spPr bwMode="auto">
          <a:xfrm>
            <a:off x="9983383" y="5604638"/>
            <a:ext cx="10486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en-US" sz="1800"/>
              <a:t>1 1 1 0</a:t>
            </a:r>
          </a:p>
        </p:txBody>
      </p:sp>
      <p:sp>
        <p:nvSpPr>
          <p:cNvPr id="83" name="Text Box 10"/>
          <p:cNvSpPr txBox="1">
            <a:spLocks noChangeArrowheads="1"/>
          </p:cNvSpPr>
          <p:nvPr/>
        </p:nvSpPr>
        <p:spPr bwMode="auto">
          <a:xfrm>
            <a:off x="9946669" y="6233086"/>
            <a:ext cx="12831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en-US" sz="1800"/>
              <a:t>0 1 1 1 0</a:t>
            </a:r>
          </a:p>
        </p:txBody>
      </p:sp>
      <p:sp>
        <p:nvSpPr>
          <p:cNvPr id="84" name="Line 11"/>
          <p:cNvSpPr>
            <a:spLocks noChangeShapeType="1"/>
          </p:cNvSpPr>
          <p:nvPr/>
        </p:nvSpPr>
        <p:spPr bwMode="auto">
          <a:xfrm>
            <a:off x="10002032" y="6144349"/>
            <a:ext cx="117238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Text Box 32"/>
          <p:cNvSpPr txBox="1">
            <a:spLocks noChangeArrowheads="1"/>
          </p:cNvSpPr>
          <p:nvPr/>
        </p:nvSpPr>
        <p:spPr bwMode="auto">
          <a:xfrm>
            <a:off x="8941071" y="2913753"/>
            <a:ext cx="8483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nl-BE" altLang="en-US" sz="1800" b="1">
                <a:latin typeface="Arial "/>
              </a:rPr>
              <a:t>Mượn</a:t>
            </a:r>
          </a:p>
        </p:txBody>
      </p:sp>
      <p:sp>
        <p:nvSpPr>
          <p:cNvPr id="86" name="Text Box 7"/>
          <p:cNvSpPr txBox="1">
            <a:spLocks noChangeArrowheads="1"/>
          </p:cNvSpPr>
          <p:nvPr/>
        </p:nvSpPr>
        <p:spPr bwMode="auto">
          <a:xfrm>
            <a:off x="10021114" y="2921163"/>
            <a:ext cx="12831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en-US" sz="1800"/>
              <a:t>1 0 0 0</a:t>
            </a:r>
          </a:p>
        </p:txBody>
      </p:sp>
      <p:sp>
        <p:nvSpPr>
          <p:cNvPr id="87" name="Text Box 7"/>
          <p:cNvSpPr txBox="1">
            <a:spLocks noChangeArrowheads="1"/>
          </p:cNvSpPr>
          <p:nvPr/>
        </p:nvSpPr>
        <p:spPr bwMode="auto">
          <a:xfrm>
            <a:off x="10021114" y="1907326"/>
            <a:ext cx="12831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en-US" sz="1800"/>
              <a:t>3 2 9 8</a:t>
            </a:r>
          </a:p>
        </p:txBody>
      </p:sp>
      <p:sp>
        <p:nvSpPr>
          <p:cNvPr id="88" name="Text Box 3"/>
          <p:cNvSpPr txBox="1">
            <a:spLocks noChangeArrowheads="1"/>
          </p:cNvSpPr>
          <p:nvPr/>
        </p:nvSpPr>
        <p:spPr bwMode="auto">
          <a:xfrm>
            <a:off x="9128458" y="1852235"/>
            <a:ext cx="3452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nl-BE" altLang="en-US" sz="1800"/>
              <a:t>x</a:t>
            </a:r>
          </a:p>
        </p:txBody>
      </p:sp>
      <p:sp>
        <p:nvSpPr>
          <p:cNvPr id="89" name="Text Box 7"/>
          <p:cNvSpPr txBox="1">
            <a:spLocks noChangeArrowheads="1"/>
          </p:cNvSpPr>
          <p:nvPr/>
        </p:nvSpPr>
        <p:spPr bwMode="auto">
          <a:xfrm>
            <a:off x="10257503" y="2397537"/>
            <a:ext cx="12831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en-US" sz="1800"/>
              <a:t>4 1 2</a:t>
            </a:r>
          </a:p>
        </p:txBody>
      </p:sp>
      <p:sp>
        <p:nvSpPr>
          <p:cNvPr id="90" name="Line 11"/>
          <p:cNvSpPr>
            <a:spLocks noChangeShapeType="1"/>
          </p:cNvSpPr>
          <p:nvPr/>
        </p:nvSpPr>
        <p:spPr bwMode="auto">
          <a:xfrm>
            <a:off x="10080522" y="3345602"/>
            <a:ext cx="117238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Text Box 10"/>
          <p:cNvSpPr txBox="1">
            <a:spLocks noChangeArrowheads="1"/>
          </p:cNvSpPr>
          <p:nvPr/>
        </p:nvSpPr>
        <p:spPr bwMode="auto">
          <a:xfrm>
            <a:off x="10021114" y="3499541"/>
            <a:ext cx="12831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en-US" sz="1800"/>
              <a:t>2 8 8 6</a:t>
            </a:r>
          </a:p>
        </p:txBody>
      </p:sp>
      <p:sp>
        <p:nvSpPr>
          <p:cNvPr id="92" name="Text Box 4"/>
          <p:cNvSpPr txBox="1">
            <a:spLocks noChangeArrowheads="1"/>
          </p:cNvSpPr>
          <p:nvPr/>
        </p:nvSpPr>
        <p:spPr bwMode="auto">
          <a:xfrm>
            <a:off x="9136312" y="2358075"/>
            <a:ext cx="332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nl-BE" altLang="en-US" sz="1800"/>
              <a:t>y</a:t>
            </a:r>
          </a:p>
        </p:txBody>
      </p:sp>
      <p:sp>
        <p:nvSpPr>
          <p:cNvPr id="93" name="Text Box 6"/>
          <p:cNvSpPr txBox="1">
            <a:spLocks noChangeArrowheads="1"/>
          </p:cNvSpPr>
          <p:nvPr/>
        </p:nvSpPr>
        <p:spPr bwMode="auto">
          <a:xfrm>
            <a:off x="8950158" y="3481620"/>
            <a:ext cx="7018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nl-BE" altLang="en-US" sz="1800" b="1">
                <a:latin typeface="Arial "/>
              </a:rPr>
              <a:t>Hiệu</a:t>
            </a:r>
          </a:p>
        </p:txBody>
      </p:sp>
    </p:spTree>
    <p:extLst>
      <p:ext uri="{BB962C8B-B14F-4D97-AF65-F5344CB8AC3E}">
        <p14:creationId xmlns:p14="http://schemas.microsoft.com/office/powerpoint/2010/main" val="354823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 autoUpdateAnimBg="0"/>
      <p:bldP spid="37" grpId="0" autoUpdateAnimBg="0"/>
      <p:bldP spid="74" grpId="0" build="p" autoUpdateAnimBg="0"/>
      <p:bldP spid="7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4227226" y="254833"/>
            <a:ext cx="7749915" cy="636338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297466" y="254833"/>
            <a:ext cx="634409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ko-KR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altLang="ko-KR" sz="36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altLang="ko-KR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6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altLang="ko-KR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6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endParaRPr lang="ko-KR" altLang="en-US" sz="36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F75E2-4427-4F7D-9AD0-D395963A1B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414104" y="1039308"/>
            <a:ext cx="8686800" cy="5026025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>
              <a:lnSpc>
                <a:spcPct val="110000"/>
              </a:lnSpc>
            </a:pP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hoang.nguyenhuy@hust.edu.vn</a:t>
            </a:r>
            <a:endParaRPr lang="en-US" altLang="en-US" sz="2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P611 –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Bửu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ĐH BK</a:t>
            </a:r>
          </a:p>
          <a:p>
            <a:pPr>
              <a:lnSpc>
                <a:spcPct val="110000"/>
              </a:lnSpc>
            </a:pP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Education: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K49 ĐTVT – ĐHBK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sĩ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UTS, Australia (2017)</a:t>
            </a:r>
          </a:p>
          <a:p>
            <a:pPr>
              <a:lnSpc>
                <a:spcPct val="110000"/>
              </a:lnSpc>
            </a:pP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Research: Machine learning, Image Processing,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Real-time application on Embedded systems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Advanced control in mobile medical devices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en-US" sz="2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769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562538" y="211394"/>
            <a:ext cx="8572494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>
                <a:latin typeface="Times New Roman" panose="02020603050405020304" pitchFamily="18" charset="0"/>
                <a:cs typeface="Times New Roman" panose="02020603050405020304" pitchFamily="18" charset="0"/>
              </a:rPr>
              <a:t>Các phép toán : cộng, trừ, nhân, chia</a:t>
            </a:r>
          </a:p>
        </p:txBody>
      </p:sp>
      <p:sp>
        <p:nvSpPr>
          <p:cNvPr id="94" name="Rectangle 14"/>
          <p:cNvSpPr>
            <a:spLocks noGrp="1" noChangeArrowheads="1"/>
          </p:cNvSpPr>
          <p:nvPr>
            <p:ph type="body" idx="4294967295"/>
          </p:nvPr>
        </p:nvSpPr>
        <p:spPr>
          <a:xfrm>
            <a:off x="324362" y="1211570"/>
            <a:ext cx="11253019" cy="5791200"/>
          </a:xfrm>
          <a:prstGeom prst="rect">
            <a:avLst/>
          </a:prstGeom>
        </p:spPr>
        <p:txBody>
          <a:bodyPr/>
          <a:lstStyle/>
          <a:p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 Box 3"/>
          <p:cNvSpPr txBox="1">
            <a:spLocks noChangeArrowheads="1"/>
          </p:cNvSpPr>
          <p:nvPr/>
        </p:nvSpPr>
        <p:spPr bwMode="auto">
          <a:xfrm>
            <a:off x="5950872" y="2553007"/>
            <a:ext cx="1022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en-US" sz="1800"/>
              <a:t>1 1 1 0</a:t>
            </a:r>
          </a:p>
        </p:txBody>
      </p:sp>
      <p:sp>
        <p:nvSpPr>
          <p:cNvPr id="96" name="Text Box 4"/>
          <p:cNvSpPr txBox="1">
            <a:spLocks noChangeArrowheads="1"/>
          </p:cNvSpPr>
          <p:nvPr/>
        </p:nvSpPr>
        <p:spPr bwMode="auto">
          <a:xfrm>
            <a:off x="5950872" y="3086407"/>
            <a:ext cx="1022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en-US" sz="1800"/>
              <a:t>1 1 0 1</a:t>
            </a:r>
          </a:p>
        </p:txBody>
      </p:sp>
      <p:sp>
        <p:nvSpPr>
          <p:cNvPr id="97" name="Line 5"/>
          <p:cNvSpPr>
            <a:spLocks noChangeShapeType="1"/>
          </p:cNvSpPr>
          <p:nvPr/>
        </p:nvSpPr>
        <p:spPr bwMode="auto">
          <a:xfrm flipH="1">
            <a:off x="6042947" y="3497570"/>
            <a:ext cx="838200" cy="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Text Box 6"/>
          <p:cNvSpPr txBox="1">
            <a:spLocks noChangeArrowheads="1"/>
          </p:cNvSpPr>
          <p:nvPr/>
        </p:nvSpPr>
        <p:spPr bwMode="auto">
          <a:xfrm>
            <a:off x="5966747" y="3649970"/>
            <a:ext cx="1022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en-US" sz="1800"/>
              <a:t>1 1 1 0</a:t>
            </a:r>
          </a:p>
        </p:txBody>
      </p:sp>
      <p:sp>
        <p:nvSpPr>
          <p:cNvPr id="99" name="Text Box 7"/>
          <p:cNvSpPr txBox="1">
            <a:spLocks noChangeArrowheads="1"/>
          </p:cNvSpPr>
          <p:nvPr/>
        </p:nvSpPr>
        <p:spPr bwMode="auto">
          <a:xfrm>
            <a:off x="5738147" y="4107170"/>
            <a:ext cx="1022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en-US" sz="1800"/>
              <a:t>0 0 0 0</a:t>
            </a: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5509547" y="4564370"/>
            <a:ext cx="1022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en-US" sz="1800"/>
              <a:t>1 1 1 0</a:t>
            </a:r>
          </a:p>
        </p:txBody>
      </p:sp>
      <p:sp>
        <p:nvSpPr>
          <p:cNvPr id="101" name="Text Box 9"/>
          <p:cNvSpPr txBox="1">
            <a:spLocks noChangeArrowheads="1"/>
          </p:cNvSpPr>
          <p:nvPr/>
        </p:nvSpPr>
        <p:spPr bwMode="auto">
          <a:xfrm>
            <a:off x="5280947" y="5021570"/>
            <a:ext cx="1022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en-US" sz="1800"/>
              <a:t>1 1 1 0</a:t>
            </a:r>
          </a:p>
        </p:txBody>
      </p:sp>
      <p:sp>
        <p:nvSpPr>
          <p:cNvPr id="102" name="Line 10"/>
          <p:cNvSpPr>
            <a:spLocks noChangeShapeType="1"/>
          </p:cNvSpPr>
          <p:nvPr/>
        </p:nvSpPr>
        <p:spPr bwMode="auto">
          <a:xfrm>
            <a:off x="5280947" y="5478770"/>
            <a:ext cx="1600200" cy="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Text Box 11"/>
          <p:cNvSpPr txBox="1">
            <a:spLocks noChangeArrowheads="1"/>
          </p:cNvSpPr>
          <p:nvPr/>
        </p:nvSpPr>
        <p:spPr bwMode="auto">
          <a:xfrm>
            <a:off x="5052347" y="5707370"/>
            <a:ext cx="1936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en-US" sz="1800"/>
              <a:t>1 0 1 1 0 1 1 0</a:t>
            </a:r>
          </a:p>
        </p:txBody>
      </p:sp>
      <p:sp>
        <p:nvSpPr>
          <p:cNvPr id="104" name="Text Box 3"/>
          <p:cNvSpPr txBox="1">
            <a:spLocks noChangeArrowheads="1"/>
          </p:cNvSpPr>
          <p:nvPr/>
        </p:nvSpPr>
        <p:spPr bwMode="auto">
          <a:xfrm>
            <a:off x="5265385" y="2585460"/>
            <a:ext cx="3452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nl-BE" altLang="en-US" sz="1800"/>
              <a:t>x</a:t>
            </a:r>
          </a:p>
        </p:txBody>
      </p:sp>
      <p:sp>
        <p:nvSpPr>
          <p:cNvPr id="105" name="Text Box 4"/>
          <p:cNvSpPr txBox="1">
            <a:spLocks noChangeArrowheads="1"/>
          </p:cNvSpPr>
          <p:nvPr/>
        </p:nvSpPr>
        <p:spPr bwMode="auto">
          <a:xfrm>
            <a:off x="5254378" y="3042952"/>
            <a:ext cx="332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nl-BE" altLang="en-US" sz="1800"/>
              <a:t>y</a:t>
            </a:r>
          </a:p>
        </p:txBody>
      </p:sp>
      <p:sp>
        <p:nvSpPr>
          <p:cNvPr id="106" name="Text Box 5"/>
          <p:cNvSpPr txBox="1">
            <a:spLocks noChangeArrowheads="1"/>
          </p:cNvSpPr>
          <p:nvPr/>
        </p:nvSpPr>
        <p:spPr bwMode="auto">
          <a:xfrm>
            <a:off x="3526894" y="5675282"/>
            <a:ext cx="107460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nl-BE" altLang="en-US" sz="2200" b="1">
                <a:latin typeface="Arial "/>
              </a:rPr>
              <a:t>Tích</a:t>
            </a:r>
          </a:p>
        </p:txBody>
      </p:sp>
    </p:spTree>
    <p:extLst>
      <p:ext uri="{BB962C8B-B14F-4D97-AF65-F5344CB8AC3E}">
        <p14:creationId xmlns:p14="http://schemas.microsoft.com/office/powerpoint/2010/main" val="414039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562538" y="211394"/>
            <a:ext cx="8572494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>
                <a:latin typeface="Times New Roman" panose="02020603050405020304" pitchFamily="18" charset="0"/>
                <a:cs typeface="Times New Roman" panose="02020603050405020304" pitchFamily="18" charset="0"/>
              </a:rPr>
              <a:t>Các phép toán : cộng, trừ, nhân, chia</a:t>
            </a:r>
          </a:p>
        </p:txBody>
      </p:sp>
      <p:sp>
        <p:nvSpPr>
          <p:cNvPr id="94" name="Rectangle 14"/>
          <p:cNvSpPr>
            <a:spLocks noGrp="1" noChangeArrowheads="1"/>
          </p:cNvSpPr>
          <p:nvPr>
            <p:ph type="body" idx="4294967295"/>
          </p:nvPr>
        </p:nvSpPr>
        <p:spPr>
          <a:xfrm>
            <a:off x="324362" y="1211570"/>
            <a:ext cx="11253019" cy="5791200"/>
          </a:xfrm>
          <a:prstGeom prst="rect">
            <a:avLst/>
          </a:prstGeom>
        </p:spPr>
        <p:txBody>
          <a:bodyPr/>
          <a:lstStyle/>
          <a:p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trừ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Text Box 5"/>
          <p:cNvSpPr txBox="1">
            <a:spLocks noChangeArrowheads="1"/>
          </p:cNvSpPr>
          <p:nvPr/>
        </p:nvSpPr>
        <p:spPr bwMode="auto">
          <a:xfrm>
            <a:off x="9010491" y="3038782"/>
            <a:ext cx="154655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nl-BE" altLang="en-US" sz="2200" b="1">
                <a:latin typeface="Arial "/>
              </a:rPr>
              <a:t>Thương</a:t>
            </a: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4716802" y="2569219"/>
            <a:ext cx="1936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en-US" sz="1800"/>
              <a:t>1 0 1 1 1 0 1 0</a:t>
            </a: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5402602" y="4550419"/>
            <a:ext cx="1022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en-US" sz="1800"/>
              <a:t>0 0 0 0</a:t>
            </a: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4945402" y="2964507"/>
            <a:ext cx="1022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en-US" sz="1800"/>
              <a:t>1 1 1 0</a:t>
            </a: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4945402" y="3361382"/>
            <a:ext cx="1708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en-US" sz="1800"/>
              <a:t>1 0 0 1 0 1 0</a:t>
            </a:r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5174002" y="3756669"/>
            <a:ext cx="1022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en-US" sz="1800"/>
              <a:t>1 1 1 0</a:t>
            </a:r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5402602" y="4153544"/>
            <a:ext cx="1250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en-US" sz="1800"/>
              <a:t>1 0 0 1 0</a:t>
            </a: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7764802" y="2569219"/>
            <a:ext cx="1022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en-US" sz="1800"/>
              <a:t>1 1 1 0</a:t>
            </a:r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5402602" y="4945707"/>
            <a:ext cx="1250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en-US" sz="1800"/>
              <a:t>1 0 0 1 0</a:t>
            </a:r>
          </a:p>
        </p:txBody>
      </p:sp>
      <p:sp>
        <p:nvSpPr>
          <p:cNvPr id="26" name="Text Box 11"/>
          <p:cNvSpPr txBox="1">
            <a:spLocks noChangeArrowheads="1"/>
          </p:cNvSpPr>
          <p:nvPr/>
        </p:nvSpPr>
        <p:spPr bwMode="auto">
          <a:xfrm>
            <a:off x="5631202" y="5342582"/>
            <a:ext cx="1022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en-US" sz="1800"/>
              <a:t>1 1 1 0</a:t>
            </a:r>
          </a:p>
        </p:txBody>
      </p:sp>
      <p:sp>
        <p:nvSpPr>
          <p:cNvPr id="27" name="Text Box 12"/>
          <p:cNvSpPr txBox="1">
            <a:spLocks noChangeArrowheads="1"/>
          </p:cNvSpPr>
          <p:nvPr/>
        </p:nvSpPr>
        <p:spPr bwMode="auto">
          <a:xfrm>
            <a:off x="5843927" y="5739457"/>
            <a:ext cx="793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l-BE" altLang="en-US" sz="1800"/>
              <a:t>1 0 0</a:t>
            </a:r>
          </a:p>
        </p:txBody>
      </p:sp>
      <p:sp>
        <p:nvSpPr>
          <p:cNvPr id="28" name="Text Box 13"/>
          <p:cNvSpPr txBox="1">
            <a:spLocks noChangeArrowheads="1"/>
          </p:cNvSpPr>
          <p:nvPr/>
        </p:nvSpPr>
        <p:spPr bwMode="auto">
          <a:xfrm>
            <a:off x="7764802" y="3102619"/>
            <a:ext cx="1022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nl-BE" altLang="en-US" sz="1800"/>
              <a:t>1 1 0 1</a:t>
            </a:r>
          </a:p>
        </p:txBody>
      </p:sp>
      <p:sp>
        <p:nvSpPr>
          <p:cNvPr id="29" name="Line 14"/>
          <p:cNvSpPr>
            <a:spLocks noChangeShapeType="1"/>
          </p:cNvSpPr>
          <p:nvPr/>
        </p:nvSpPr>
        <p:spPr bwMode="auto">
          <a:xfrm>
            <a:off x="7688602" y="2493019"/>
            <a:ext cx="0" cy="45720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15"/>
          <p:cNvSpPr>
            <a:spLocks noChangeShapeType="1"/>
          </p:cNvSpPr>
          <p:nvPr/>
        </p:nvSpPr>
        <p:spPr bwMode="auto">
          <a:xfrm>
            <a:off x="7688602" y="2950219"/>
            <a:ext cx="1066800" cy="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16"/>
          <p:cNvSpPr>
            <a:spLocks noChangeShapeType="1"/>
          </p:cNvSpPr>
          <p:nvPr/>
        </p:nvSpPr>
        <p:spPr bwMode="auto">
          <a:xfrm>
            <a:off x="5021602" y="3331219"/>
            <a:ext cx="838200" cy="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17"/>
          <p:cNvSpPr>
            <a:spLocks noChangeShapeType="1"/>
          </p:cNvSpPr>
          <p:nvPr/>
        </p:nvSpPr>
        <p:spPr bwMode="auto">
          <a:xfrm>
            <a:off x="5250202" y="4169419"/>
            <a:ext cx="838200" cy="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18"/>
          <p:cNvSpPr>
            <a:spLocks noChangeShapeType="1"/>
          </p:cNvSpPr>
          <p:nvPr/>
        </p:nvSpPr>
        <p:spPr bwMode="auto">
          <a:xfrm>
            <a:off x="5478802" y="4931419"/>
            <a:ext cx="838200" cy="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19"/>
          <p:cNvSpPr>
            <a:spLocks noChangeShapeType="1"/>
          </p:cNvSpPr>
          <p:nvPr/>
        </p:nvSpPr>
        <p:spPr bwMode="auto">
          <a:xfrm>
            <a:off x="5783602" y="5693419"/>
            <a:ext cx="762000" cy="0"/>
          </a:xfrm>
          <a:prstGeom prst="line">
            <a:avLst/>
          </a:prstGeom>
          <a:noFill/>
          <a:ln w="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 Box 5"/>
          <p:cNvSpPr txBox="1">
            <a:spLocks noChangeArrowheads="1"/>
          </p:cNvSpPr>
          <p:nvPr/>
        </p:nvSpPr>
        <p:spPr bwMode="auto">
          <a:xfrm>
            <a:off x="3475051" y="5739457"/>
            <a:ext cx="154655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nl-BE" altLang="en-US" sz="2200" b="1">
                <a:latin typeface="Arial "/>
              </a:rPr>
              <a:t>Dư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402602" y="2078565"/>
            <a:ext cx="3452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nl-BE" altLang="en-US" sz="1800"/>
              <a:t>x</a:t>
            </a:r>
          </a:p>
        </p:txBody>
      </p:sp>
      <p:sp>
        <p:nvSpPr>
          <p:cNvPr id="37" name="Text Box 4"/>
          <p:cNvSpPr txBox="1">
            <a:spLocks noChangeArrowheads="1"/>
          </p:cNvSpPr>
          <p:nvPr/>
        </p:nvSpPr>
        <p:spPr bwMode="auto">
          <a:xfrm>
            <a:off x="8055914" y="2068509"/>
            <a:ext cx="332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nl-BE" altLang="en-US" sz="180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215430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562538" y="211394"/>
            <a:ext cx="8572494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>
                <a:latin typeface="Times New Roman" panose="02020603050405020304" pitchFamily="18" charset="0"/>
                <a:cs typeface="Times New Roman" panose="02020603050405020304" pitchFamily="18" charset="0"/>
              </a:rPr>
              <a:t>Biểu diễn số bằng dấu và độ lớn</a:t>
            </a:r>
          </a:p>
        </p:txBody>
      </p:sp>
      <p:sp>
        <p:nvSpPr>
          <p:cNvPr id="8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63676" y="1229032"/>
            <a:ext cx="11297265" cy="57912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rPr lang="nl-BE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Một số có dấu bao gồm 2 phần: dấu và độ lớn</a:t>
            </a:r>
          </a:p>
          <a:p>
            <a:pPr>
              <a:lnSpc>
                <a:spcPct val="110000"/>
              </a:lnSpc>
            </a:pPr>
            <a:endParaRPr lang="nl-BE" altLang="en-US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nl-BE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Ví dụ hệ 10: </a:t>
            </a:r>
            <a:r>
              <a:rPr lang="nl-BE" altLang="en-US" sz="30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nl-BE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123</a:t>
            </a:r>
            <a:r>
              <a:rPr lang="nl-BE" altLang="en-US" sz="30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nl-BE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(thông thường  ‘123’) và  </a:t>
            </a:r>
            <a:r>
              <a:rPr lang="nl-BE" altLang="en-US" sz="30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nl-BE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123</a:t>
            </a:r>
            <a:r>
              <a:rPr lang="nl-BE" altLang="en-US" sz="30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>
              <a:lnSpc>
                <a:spcPct val="110000"/>
              </a:lnSpc>
            </a:pPr>
            <a:endParaRPr lang="nl-BE" altLang="en-US" sz="3000" b="1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nl-BE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Hệ nhị phân: bít dấu là bít MSB; ‘0’ = dương, ‘1’ = âm</a:t>
            </a:r>
          </a:p>
          <a:p>
            <a:pPr>
              <a:lnSpc>
                <a:spcPct val="110000"/>
              </a:lnSpc>
            </a:pPr>
            <a:r>
              <a:rPr lang="nl-BE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Ví dụ: </a:t>
            </a:r>
            <a:r>
              <a:rPr lang="nl-BE" altLang="en-US" sz="30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nl-BE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1100</a:t>
            </a:r>
            <a:r>
              <a:rPr lang="nl-BE" altLang="en-US" sz="30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nl-BE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nl-BE" altLang="en-US" sz="30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nl-BE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nl-BE" altLang="en-US" sz="30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nl-BE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 và </a:t>
            </a:r>
            <a:r>
              <a:rPr lang="nl-BE" altLang="en-US" sz="30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nl-BE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1100</a:t>
            </a:r>
            <a:r>
              <a:rPr lang="nl-BE" altLang="en-US" sz="30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nl-BE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nl-BE" altLang="en-US" sz="30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nl-BE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nl-BE" altLang="en-US" sz="30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>
              <a:lnSpc>
                <a:spcPct val="110000"/>
              </a:lnSpc>
            </a:pPr>
            <a:endParaRPr lang="nl-BE" altLang="en-US" sz="3000" b="1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nl-BE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Các số có dấu 8 bít sẽ có giá trị từ -127 đến +127 với 2 số 0: 1000 0000 (-0) và 0000 0000 (+0)</a:t>
            </a:r>
          </a:p>
          <a:p>
            <a:pPr>
              <a:buFontTx/>
              <a:buNone/>
            </a:pPr>
            <a:endParaRPr lang="nl-BE" altLang="en-US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14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4760047" y="181897"/>
            <a:ext cx="4044739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>
                <a:latin typeface="Times New Roman" panose="02020603050405020304" pitchFamily="18" charset="0"/>
                <a:cs typeface="Times New Roman" panose="02020603050405020304" pitchFamily="18" charset="0"/>
              </a:rPr>
              <a:t>Số bù 1 và bù 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44879" y="1086465"/>
            <a:ext cx="9144000" cy="5791200"/>
          </a:xfrm>
          <a:prstGeom prst="rect">
            <a:avLst/>
          </a:prstGeom>
        </p:spPr>
        <p:txBody>
          <a:bodyPr/>
          <a:lstStyle/>
          <a:p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bù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1 (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bù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lô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gic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đảo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bit</a:t>
            </a:r>
          </a:p>
          <a:p>
            <a:pPr lvl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1001 =&gt; 0110</a:t>
            </a:r>
          </a:p>
          <a:p>
            <a:pPr lvl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0100 =&gt; 1011</a:t>
            </a:r>
          </a:p>
          <a:p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bù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2 (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bù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bù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1 +1</a:t>
            </a:r>
          </a:p>
          <a:p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bù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13</a:t>
            </a:r>
          </a:p>
          <a:p>
            <a:pPr>
              <a:buFontTx/>
              <a:buNone/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>
              <a:buFontTx/>
              <a:buNone/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	13	= 		0000 1101</a:t>
            </a:r>
          </a:p>
          <a:p>
            <a:pPr>
              <a:buFontTx/>
              <a:buNone/>
            </a:pP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bù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13 =1111 0010</a:t>
            </a:r>
          </a:p>
          <a:p>
            <a:pPr>
              <a:buFontTx/>
              <a:buNone/>
            </a:pP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1:                    1</a:t>
            </a:r>
          </a:p>
          <a:p>
            <a:pPr>
              <a:buFontTx/>
              <a:buNone/>
            </a:pP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bù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13= 1111 0011 (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-13)</a:t>
            </a:r>
          </a:p>
          <a:p>
            <a:pPr>
              <a:buFontTx/>
              <a:buNone/>
            </a:pP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787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4760047" y="181897"/>
            <a:ext cx="4044739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>
                <a:latin typeface="Times New Roman" panose="02020603050405020304" pitchFamily="18" charset="0"/>
                <a:cs typeface="Times New Roman" panose="02020603050405020304" pitchFamily="18" charset="0"/>
              </a:rPr>
              <a:t>Số bù 1 và bù 2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37419" y="1066800"/>
            <a:ext cx="9144000" cy="5791200"/>
          </a:xfrm>
          <a:prstGeom prst="rect">
            <a:avLst/>
          </a:prstGeom>
        </p:spPr>
        <p:txBody>
          <a:bodyPr/>
          <a:lstStyle/>
          <a:p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bù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0</a:t>
            </a:r>
          </a:p>
          <a:p>
            <a:pPr>
              <a:buFontTx/>
              <a:buNone/>
            </a:pP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>
              <a:buFontTx/>
              <a:buNone/>
            </a:pP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	0	= 		0000 0000</a:t>
            </a:r>
          </a:p>
          <a:p>
            <a:pPr>
              <a:buFontTx/>
              <a:buNone/>
            </a:pP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bù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0   = 1111 1111</a:t>
            </a:r>
          </a:p>
          <a:p>
            <a:pPr>
              <a:buFontTx/>
              <a:buNone/>
            </a:pP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1:                    1</a:t>
            </a:r>
          </a:p>
          <a:p>
            <a:pPr>
              <a:buFontTx/>
              <a:buNone/>
            </a:pP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bù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0= 0000 0000 (</a:t>
            </a: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-0)</a:t>
            </a:r>
          </a:p>
          <a:p>
            <a:pPr>
              <a:buFontTx/>
              <a:buNone/>
            </a:pPr>
            <a:endParaRPr lang="en-US" altLang="en-US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bù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2, </a:t>
            </a: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0 </a:t>
            </a: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en-US" altLang="en-US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8 </a:t>
            </a: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bít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-128 </a:t>
            </a:r>
            <a:r>
              <a:rPr lang="en-US" altLang="en-US" sz="3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alt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127</a:t>
            </a:r>
          </a:p>
          <a:p>
            <a:pPr lvl="1"/>
            <a:endParaRPr lang="en-US" altLang="en-US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774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5202498" y="181897"/>
            <a:ext cx="4044739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>
                <a:latin typeface="Times New Roman" panose="02020603050405020304" pitchFamily="18" charset="0"/>
                <a:cs typeface="Times New Roman" panose="02020603050405020304" pitchFamily="18" charset="0"/>
              </a:rPr>
              <a:t>Số bù 2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01079"/>
              </p:ext>
            </p:extLst>
          </p:nvPr>
        </p:nvGraphicFramePr>
        <p:xfrm>
          <a:off x="2890683" y="919317"/>
          <a:ext cx="6209071" cy="5835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11360" imgH="5320800" progId="Word.Document.8">
                  <p:embed/>
                </p:oleObj>
              </mc:Choice>
              <mc:Fallback>
                <p:oleObj name="Document" r:id="rId3" imgW="5211360" imgH="5320800" progId="Word.Document.8">
                  <p:embed/>
                  <p:pic>
                    <p:nvPicPr>
                      <p:cNvPr id="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0683" y="919317"/>
                        <a:ext cx="6209071" cy="58354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003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5069763" y="314633"/>
            <a:ext cx="2938611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>
                <a:latin typeface="Times New Roman" panose="02020603050405020304" pitchFamily="18" charset="0"/>
                <a:cs typeface="Times New Roman" panose="02020603050405020304" pitchFamily="18" charset="0"/>
              </a:rPr>
              <a:t>Số nguyên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08905" y="1302775"/>
            <a:ext cx="6417805" cy="57912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8 bit</a:t>
            </a:r>
          </a:p>
          <a:p>
            <a:pPr lvl="1">
              <a:lnSpc>
                <a:spcPct val="120000"/>
              </a:lnSpc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unsigned: 0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255</a:t>
            </a:r>
          </a:p>
          <a:p>
            <a:pPr lvl="1">
              <a:lnSpc>
                <a:spcPct val="120000"/>
              </a:lnSpc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signed : -128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127 (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bù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16 bit</a:t>
            </a:r>
          </a:p>
          <a:p>
            <a:pPr lvl="1">
              <a:lnSpc>
                <a:spcPct val="120000"/>
              </a:lnSpc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unsigned: 0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65535 (2</a:t>
            </a:r>
            <a:r>
              <a:rPr lang="en-US" altLang="en-US" b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-1)</a:t>
            </a:r>
          </a:p>
          <a:p>
            <a:pPr lvl="1">
              <a:lnSpc>
                <a:spcPct val="120000"/>
              </a:lnSpc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signed : -32768 (2</a:t>
            </a:r>
            <a:r>
              <a:rPr lang="en-US" altLang="en-US" b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32767 (2</a:t>
            </a:r>
            <a:r>
              <a:rPr lang="en-US" altLang="en-US" b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-1)</a:t>
            </a:r>
          </a:p>
          <a:p>
            <a:pPr>
              <a:lnSpc>
                <a:spcPct val="120000"/>
              </a:lnSpc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32 bit</a:t>
            </a:r>
          </a:p>
          <a:p>
            <a:pPr lvl="1">
              <a:lnSpc>
                <a:spcPct val="120000"/>
              </a:lnSpc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unsigned: 0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altLang="en-US" b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</a:p>
          <a:p>
            <a:pPr lvl="1">
              <a:lnSpc>
                <a:spcPct val="120000"/>
              </a:lnSpc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signed : -2</a:t>
            </a:r>
            <a:r>
              <a:rPr lang="en-US" altLang="en-US" b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altLang="en-US" b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</a:p>
          <a:p>
            <a:pPr>
              <a:lnSpc>
                <a:spcPct val="120000"/>
              </a:lnSpc>
            </a:pP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809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5202498" y="181897"/>
            <a:ext cx="4044739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>
                <a:latin typeface="Times New Roman" panose="02020603050405020304" pitchFamily="18" charset="0"/>
                <a:cs typeface="Times New Roman" panose="02020603050405020304" pitchFamily="18" charset="0"/>
              </a:rPr>
              <a:t>Số BCD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607670"/>
              </p:ext>
            </p:extLst>
          </p:nvPr>
        </p:nvGraphicFramePr>
        <p:xfrm>
          <a:off x="7730920" y="1066800"/>
          <a:ext cx="3927456" cy="5311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2760840" imgH="3739320" progId="Word.Document.8">
                  <p:embed/>
                </p:oleObj>
              </mc:Choice>
              <mc:Fallback>
                <p:oleObj name="Document" r:id="rId3" imgW="2760840" imgH="3739320" progId="Word.Document.8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0920" y="1066800"/>
                        <a:ext cx="3927456" cy="53116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99189" y="1056968"/>
            <a:ext cx="9144000" cy="57912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nl-BE" altLang="en-US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nl-BE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inary </a:t>
            </a:r>
            <a:r>
              <a:rPr lang="nl-BE" altLang="en-US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nl-BE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oded </a:t>
            </a:r>
            <a:r>
              <a:rPr lang="nl-BE" altLang="en-US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nl-BE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ecimal number</a:t>
            </a:r>
          </a:p>
          <a:p>
            <a:pPr lvl="1">
              <a:lnSpc>
                <a:spcPct val="120000"/>
              </a:lnSpc>
            </a:pPr>
            <a:r>
              <a:rPr lang="nl-BE" altLang="en-US" sz="28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BCD chuẩn (BCD nén, packed BCD):</a:t>
            </a:r>
          </a:p>
          <a:p>
            <a:pPr lvl="2">
              <a:lnSpc>
                <a:spcPct val="120000"/>
              </a:lnSpc>
            </a:pPr>
            <a:r>
              <a:rPr lang="nl-BE" altLang="en-US" sz="28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byte biểu diễn 2 số BCD</a:t>
            </a:r>
          </a:p>
          <a:p>
            <a:pPr lvl="2">
              <a:lnSpc>
                <a:spcPct val="120000"/>
              </a:lnSpc>
            </a:pPr>
            <a:r>
              <a:rPr lang="nl-BE" altLang="en-US" sz="28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Ví dụ: 25: 0010 0101</a:t>
            </a:r>
          </a:p>
          <a:p>
            <a:pPr marL="914423" lvl="2" indent="0">
              <a:lnSpc>
                <a:spcPct val="120000"/>
              </a:lnSpc>
              <a:buNone/>
            </a:pPr>
            <a:endParaRPr lang="nl-BE" altLang="en-US" sz="28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>
              <a:lnSpc>
                <a:spcPct val="120000"/>
              </a:lnSpc>
            </a:pPr>
            <a:r>
              <a:rPr lang="nl-BE" altLang="en-US" sz="28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BCD không nén (unpacked BCD) :</a:t>
            </a:r>
          </a:p>
          <a:p>
            <a:pPr lvl="2">
              <a:lnSpc>
                <a:spcPct val="120000"/>
              </a:lnSpc>
            </a:pPr>
            <a:r>
              <a:rPr lang="nl-BE" altLang="en-US" sz="28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byte biểu diễn 1 số BCD</a:t>
            </a:r>
          </a:p>
          <a:p>
            <a:pPr lvl="2">
              <a:lnSpc>
                <a:spcPct val="120000"/>
              </a:lnSpc>
            </a:pPr>
            <a:r>
              <a:rPr lang="nl-BE" altLang="en-US" sz="2800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ví dụ: 25: 00000010 00000101</a:t>
            </a:r>
          </a:p>
          <a:p>
            <a:pPr marL="457213" lvl="1" indent="0">
              <a:lnSpc>
                <a:spcPct val="120000"/>
              </a:lnSpc>
              <a:buNone/>
            </a:pPr>
            <a:endParaRPr lang="nl-BE" altLang="en-US" sz="2800" b="1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34174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5202498" y="181897"/>
            <a:ext cx="4044739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>
                <a:latin typeface="Times New Roman" panose="02020603050405020304" pitchFamily="18" charset="0"/>
                <a:cs typeface="Times New Roman" panose="02020603050405020304" pitchFamily="18" charset="0"/>
              </a:rPr>
              <a:t>Số thực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2262" y="1144102"/>
            <a:ext cx="5340350" cy="1195387"/>
          </a:xfrm>
          <a:prstGeom prst="rect">
            <a:avLst/>
          </a:prstGeom>
        </p:spPr>
        <p:txBody>
          <a:bodyPr/>
          <a:lstStyle/>
          <a:p>
            <a:r>
              <a:rPr lang="en-US" alt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: 12,345</a:t>
            </a:r>
          </a:p>
          <a:p>
            <a:r>
              <a:rPr lang="en-US" alt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: 11,01 B </a:t>
            </a:r>
          </a:p>
          <a:p>
            <a:r>
              <a:rPr lang="en-US" alt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lục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: AB,2FH</a:t>
            </a:r>
          </a:p>
          <a:p>
            <a:pPr>
              <a:buFontTx/>
              <a:buNone/>
            </a:pPr>
            <a:endParaRPr lang="en-US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4731774" y="2524432"/>
            <a:ext cx="302037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Fixed point number</a:t>
            </a:r>
            <a:endParaRPr lang="en-US" alt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3139512" y="3600757"/>
            <a:ext cx="6049962" cy="57626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vi-VN" altLang="en-US"/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>
            <a:off x="4655574" y="3602345"/>
            <a:ext cx="0" cy="5746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7682937" y="3602345"/>
            <a:ext cx="0" cy="5746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3879287" y="3602345"/>
            <a:ext cx="0" cy="5746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5403287" y="3600757"/>
            <a:ext cx="0" cy="5746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6927287" y="3600757"/>
            <a:ext cx="0" cy="5746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8451287" y="3600757"/>
            <a:ext cx="0" cy="5746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8635437" y="3062595"/>
            <a:ext cx="3381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0</a:t>
            </a:r>
          </a:p>
        </p:txBody>
      </p:sp>
      <p:sp>
        <p:nvSpPr>
          <p:cNvPr id="19" name="Text Box 15"/>
          <p:cNvSpPr txBox="1">
            <a:spLocks noChangeArrowheads="1"/>
          </p:cNvSpPr>
          <p:nvPr/>
        </p:nvSpPr>
        <p:spPr bwMode="auto">
          <a:xfrm>
            <a:off x="7917887" y="3068945"/>
            <a:ext cx="3381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1</a:t>
            </a: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7155887" y="3076882"/>
            <a:ext cx="338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2</a:t>
            </a:r>
          </a:p>
        </p:txBody>
      </p:sp>
      <p:sp>
        <p:nvSpPr>
          <p:cNvPr id="21" name="Text Box 15"/>
          <p:cNvSpPr txBox="1">
            <a:spLocks noChangeArrowheads="1"/>
          </p:cNvSpPr>
          <p:nvPr/>
        </p:nvSpPr>
        <p:spPr bwMode="auto">
          <a:xfrm>
            <a:off x="6376424" y="3076882"/>
            <a:ext cx="339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3</a:t>
            </a:r>
          </a:p>
        </p:txBody>
      </p:sp>
      <p:sp>
        <p:nvSpPr>
          <p:cNvPr id="23" name="Text Box 15"/>
          <p:cNvSpPr txBox="1">
            <a:spLocks noChangeArrowheads="1"/>
          </p:cNvSpPr>
          <p:nvPr/>
        </p:nvSpPr>
        <p:spPr bwMode="auto">
          <a:xfrm>
            <a:off x="5658874" y="3068945"/>
            <a:ext cx="339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4</a:t>
            </a: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4880999" y="3062595"/>
            <a:ext cx="3381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5</a:t>
            </a:r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4103124" y="3076882"/>
            <a:ext cx="3381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6</a:t>
            </a:r>
          </a:p>
        </p:txBody>
      </p:sp>
      <p:sp>
        <p:nvSpPr>
          <p:cNvPr id="26" name="Text Box 15"/>
          <p:cNvSpPr txBox="1">
            <a:spLocks noChangeArrowheads="1"/>
          </p:cNvSpPr>
          <p:nvPr/>
        </p:nvSpPr>
        <p:spPr bwMode="auto">
          <a:xfrm>
            <a:off x="3379224" y="3046720"/>
            <a:ext cx="3381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7</a:t>
            </a:r>
          </a:p>
        </p:txBody>
      </p:sp>
      <p:sp>
        <p:nvSpPr>
          <p:cNvPr id="27" name="Down Arrow 3"/>
          <p:cNvSpPr>
            <a:spLocks noChangeArrowheads="1"/>
          </p:cNvSpPr>
          <p:nvPr/>
        </p:nvSpPr>
        <p:spPr bwMode="auto">
          <a:xfrm rot="10800000">
            <a:off x="7524187" y="4196070"/>
            <a:ext cx="319087" cy="557212"/>
          </a:xfrm>
          <a:prstGeom prst="downArrow">
            <a:avLst>
              <a:gd name="adj1" fmla="val 50000"/>
              <a:gd name="adj2" fmla="val 50068"/>
            </a:avLst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28" name="Text Box 12"/>
          <p:cNvSpPr txBox="1">
            <a:spLocks noChangeArrowheads="1"/>
          </p:cNvSpPr>
          <p:nvPr/>
        </p:nvSpPr>
        <p:spPr bwMode="auto">
          <a:xfrm>
            <a:off x="4687324" y="4753282"/>
            <a:ext cx="340990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Floating point number</a:t>
            </a:r>
            <a:endParaRPr lang="en-US" alt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3171262" y="5420032"/>
            <a:ext cx="6049962" cy="5397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vi-VN" altLang="en-US"/>
          </a:p>
        </p:txBody>
      </p:sp>
      <p:sp>
        <p:nvSpPr>
          <p:cNvPr id="30" name="Line 13"/>
          <p:cNvSpPr>
            <a:spLocks noChangeShapeType="1"/>
          </p:cNvSpPr>
          <p:nvPr/>
        </p:nvSpPr>
        <p:spPr bwMode="auto">
          <a:xfrm flipH="1">
            <a:off x="6195449" y="5420032"/>
            <a:ext cx="6350" cy="541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1" name="Line 13"/>
          <p:cNvSpPr>
            <a:spLocks noChangeShapeType="1"/>
          </p:cNvSpPr>
          <p:nvPr/>
        </p:nvSpPr>
        <p:spPr bwMode="auto">
          <a:xfrm>
            <a:off x="4687324" y="5421620"/>
            <a:ext cx="0" cy="539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2" name="Line 13"/>
          <p:cNvSpPr>
            <a:spLocks noChangeShapeType="1"/>
          </p:cNvSpPr>
          <p:nvPr/>
        </p:nvSpPr>
        <p:spPr bwMode="auto">
          <a:xfrm>
            <a:off x="7714687" y="5421620"/>
            <a:ext cx="0" cy="539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3" name="Line 13"/>
          <p:cNvSpPr>
            <a:spLocks noChangeShapeType="1"/>
          </p:cNvSpPr>
          <p:nvPr/>
        </p:nvSpPr>
        <p:spPr bwMode="auto">
          <a:xfrm>
            <a:off x="3909449" y="5421620"/>
            <a:ext cx="0" cy="539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4" name="Line 13"/>
          <p:cNvSpPr>
            <a:spLocks noChangeShapeType="1"/>
          </p:cNvSpPr>
          <p:nvPr/>
        </p:nvSpPr>
        <p:spPr bwMode="auto">
          <a:xfrm>
            <a:off x="5433449" y="5420032"/>
            <a:ext cx="0" cy="539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5" name="Line 13"/>
          <p:cNvSpPr>
            <a:spLocks noChangeShapeType="1"/>
          </p:cNvSpPr>
          <p:nvPr/>
        </p:nvSpPr>
        <p:spPr bwMode="auto">
          <a:xfrm>
            <a:off x="6957449" y="5420032"/>
            <a:ext cx="0" cy="539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6" name="Line 13"/>
          <p:cNvSpPr>
            <a:spLocks noChangeShapeType="1"/>
          </p:cNvSpPr>
          <p:nvPr/>
        </p:nvSpPr>
        <p:spPr bwMode="auto">
          <a:xfrm>
            <a:off x="8481449" y="5420032"/>
            <a:ext cx="0" cy="539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7" name="Down Arrow 53"/>
          <p:cNvSpPr>
            <a:spLocks noChangeArrowheads="1"/>
          </p:cNvSpPr>
          <p:nvPr/>
        </p:nvSpPr>
        <p:spPr bwMode="auto">
          <a:xfrm rot="10800000">
            <a:off x="7554349" y="6028045"/>
            <a:ext cx="319088" cy="520700"/>
          </a:xfrm>
          <a:prstGeom prst="downArrow">
            <a:avLst>
              <a:gd name="adj1" fmla="val 50000"/>
              <a:gd name="adj2" fmla="val 49930"/>
            </a:avLst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38" name="Text Box 12"/>
          <p:cNvSpPr txBox="1">
            <a:spLocks noChangeArrowheads="1"/>
          </p:cNvSpPr>
          <p:nvPr/>
        </p:nvSpPr>
        <p:spPr bwMode="auto">
          <a:xfrm>
            <a:off x="1746271" y="626929"/>
            <a:ext cx="8915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200" b="1">
                <a:latin typeface="Arial" panose="020B0604020202020204" pitchFamily="34" charset="0"/>
              </a:rPr>
              <a:t>O,P</a:t>
            </a:r>
            <a:endParaRPr lang="en-US" altLang="en-US" sz="3200"/>
          </a:p>
        </p:txBody>
      </p:sp>
      <p:sp>
        <p:nvSpPr>
          <p:cNvPr id="39" name="Text Box 12"/>
          <p:cNvSpPr txBox="1">
            <a:spLocks noChangeArrowheads="1"/>
          </p:cNvSpPr>
          <p:nvPr/>
        </p:nvSpPr>
        <p:spPr bwMode="auto">
          <a:xfrm>
            <a:off x="329792" y="1618084"/>
            <a:ext cx="19046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Arrow Connector 5"/>
          <p:cNvCxnSpPr>
            <a:cxnSpLocks noChangeShapeType="1"/>
          </p:cNvCxnSpPr>
          <p:nvPr/>
        </p:nvCxnSpPr>
        <p:spPr bwMode="auto">
          <a:xfrm flipH="1">
            <a:off x="1282137" y="1211704"/>
            <a:ext cx="464134" cy="328480"/>
          </a:xfrm>
          <a:prstGeom prst="straightConnector1">
            <a:avLst/>
          </a:prstGeom>
          <a:noFill/>
          <a:ln w="57150" algn="ctr">
            <a:solidFill>
              <a:schemeClr val="tx1">
                <a:lumMod val="95000"/>
                <a:lumOff val="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" name="Text Box 12"/>
          <p:cNvSpPr txBox="1">
            <a:spLocks noChangeArrowheads="1"/>
          </p:cNvSpPr>
          <p:nvPr/>
        </p:nvSpPr>
        <p:spPr bwMode="auto">
          <a:xfrm>
            <a:off x="2802962" y="1617971"/>
            <a:ext cx="11673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lẻ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Straight Arrow Connector 65"/>
          <p:cNvCxnSpPr>
            <a:cxnSpLocks noChangeShapeType="1"/>
          </p:cNvCxnSpPr>
          <p:nvPr/>
        </p:nvCxnSpPr>
        <p:spPr bwMode="auto">
          <a:xfrm>
            <a:off x="2637862" y="1211704"/>
            <a:ext cx="555625" cy="32848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Text Box 9"/>
          <p:cNvSpPr txBox="1">
            <a:spLocks noChangeArrowheads="1"/>
          </p:cNvSpPr>
          <p:nvPr/>
        </p:nvSpPr>
        <p:spPr bwMode="auto">
          <a:xfrm>
            <a:off x="4555562" y="6182032"/>
            <a:ext cx="1327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mantissa</a:t>
            </a:r>
          </a:p>
        </p:txBody>
      </p:sp>
      <p:sp>
        <p:nvSpPr>
          <p:cNvPr id="44" name="Text Box 12"/>
          <p:cNvSpPr txBox="1">
            <a:spLocks noChangeArrowheads="1"/>
          </p:cNvSpPr>
          <p:nvPr/>
        </p:nvSpPr>
        <p:spPr bwMode="auto">
          <a:xfrm>
            <a:off x="8086162" y="6210607"/>
            <a:ext cx="1352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exponent</a:t>
            </a:r>
          </a:p>
        </p:txBody>
      </p:sp>
      <p:sp>
        <p:nvSpPr>
          <p:cNvPr id="45" name="Line 13"/>
          <p:cNvSpPr>
            <a:spLocks noChangeShapeType="1"/>
          </p:cNvSpPr>
          <p:nvPr/>
        </p:nvSpPr>
        <p:spPr bwMode="auto">
          <a:xfrm>
            <a:off x="6181162" y="3621395"/>
            <a:ext cx="0" cy="5746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62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5202498" y="181897"/>
            <a:ext cx="4044739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>
                <a:latin typeface="Times New Roman" panose="02020603050405020304" pitchFamily="18" charset="0"/>
                <a:cs typeface="Times New Roman" panose="02020603050405020304" pitchFamily="18" charset="0"/>
              </a:rPr>
              <a:t>Mã ASCII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797737"/>
              </p:ext>
            </p:extLst>
          </p:nvPr>
        </p:nvGraphicFramePr>
        <p:xfrm>
          <a:off x="2689123" y="1249422"/>
          <a:ext cx="7472515" cy="546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939360" imgH="5220360" progId="Word.Document.8">
                  <p:embed/>
                </p:oleObj>
              </mc:Choice>
              <mc:Fallback>
                <p:oleObj name="Document" r:id="rId3" imgW="6939360" imgH="5220360" progId="Word.Document.8">
                  <p:embed/>
                  <p:pic>
                    <p:nvPicPr>
                      <p:cNvPr id="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9123" y="1249422"/>
                        <a:ext cx="7472515" cy="5465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8219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4414104" y="15048"/>
            <a:ext cx="7749915" cy="636338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302336" y="254833"/>
            <a:ext cx="42657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altLang="ko-KR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6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altLang="ko-KR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6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altLang="ko-KR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6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ko-KR" altLang="en-US" sz="36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F75E2-4427-4F7D-9AD0-D395963A1B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414104" y="1039308"/>
            <a:ext cx="8686800" cy="5026025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en-US" altLang="en-US" sz="2600">
              <a:solidFill>
                <a:schemeClr val="bg1"/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814924" y="1177452"/>
            <a:ext cx="7135153" cy="5026025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endParaRPr lang="en-US" altLang="en-US" sz="2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altLang="en-US" sz="2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altLang="en-US" sz="2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kĩ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altLang="en-US" sz="2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endParaRPr lang="en-US" altLang="en-US" sz="2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en-US" altLang="en-US" sz="2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altLang="en-US" sz="2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altLang="en-US" sz="2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endParaRPr lang="en-US" altLang="en-US" sz="2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638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270DB5-44A9-40F8-8715-0DF21DE5A4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756224" y="2963650"/>
            <a:ext cx="664563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Boole</a:t>
            </a:r>
            <a:endParaRPr lang="ko-KR" altLang="en-US" sz="4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5202498" y="181897"/>
            <a:ext cx="4044739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599" y="1295400"/>
            <a:ext cx="11481619" cy="526763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Boole:</a:t>
            </a:r>
          </a:p>
          <a:p>
            <a:pPr lvl="1" algn="just">
              <a:lnSpc>
                <a:spcPct val="15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George Boole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kỷ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</a:t>
            </a:r>
          </a:p>
          <a:p>
            <a:pPr lvl="1" algn="just">
              <a:lnSpc>
                <a:spcPct val="150000"/>
              </a:lnSpc>
            </a:pP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mối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</a:t>
            </a:r>
          </a:p>
          <a:p>
            <a:pPr lvl="1" algn="just">
              <a:lnSpc>
                <a:spcPct val="150000"/>
              </a:lnSpc>
            </a:pP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logic,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nay.</a:t>
            </a:r>
          </a:p>
        </p:txBody>
      </p:sp>
    </p:spTree>
    <p:extLst>
      <p:ext uri="{BB962C8B-B14F-4D97-AF65-F5344CB8AC3E}">
        <p14:creationId xmlns:p14="http://schemas.microsoft.com/office/powerpoint/2010/main" val="416869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5202498" y="181897"/>
            <a:ext cx="4044739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>
                <a:latin typeface="Times New Roman" panose="02020603050405020304" pitchFamily="18" charset="0"/>
                <a:cs typeface="Times New Roman" panose="02020603050405020304" pitchFamily="18" charset="0"/>
              </a:rPr>
              <a:t>Các định nghĩa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76083" y="1162664"/>
            <a:ext cx="11815917" cy="50260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Biến logic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0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1.</a:t>
            </a:r>
          </a:p>
          <a:p>
            <a:pPr>
              <a:lnSpc>
                <a:spcPct val="120000"/>
              </a:lnSpc>
            </a:pPr>
            <a:r>
              <a:rPr lang="en-US" altLang="en-US" sz="32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 logic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logic,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logic,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0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1.</a:t>
            </a:r>
          </a:p>
          <a:p>
            <a:pPr>
              <a:lnSpc>
                <a:spcPct val="120000"/>
              </a:lnSpc>
            </a:pPr>
            <a:r>
              <a:rPr lang="en-US" altLang="en-US" sz="32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 logic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- "AND"</a:t>
            </a:r>
          </a:p>
          <a:p>
            <a:pPr lvl="1">
              <a:lnSpc>
                <a:spcPct val="120000"/>
              </a:lnSpc>
            </a:pP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- "OR"</a:t>
            </a:r>
          </a:p>
          <a:p>
            <a:pPr lvl="1">
              <a:lnSpc>
                <a:spcPct val="120000"/>
              </a:lnSpc>
            </a:pP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Đảo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- "NOT"</a:t>
            </a:r>
          </a:p>
        </p:txBody>
      </p:sp>
    </p:spTree>
    <p:extLst>
      <p:ext uri="{BB962C8B-B14F-4D97-AF65-F5344CB8AC3E}">
        <p14:creationId xmlns:p14="http://schemas.microsoft.com/office/powerpoint/2010/main" val="3862075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3733186" y="314633"/>
            <a:ext cx="5062379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>
                <a:latin typeface="Times New Roman" panose="02020603050405020304" pitchFamily="18" charset="0"/>
                <a:cs typeface="Times New Roman" panose="02020603050405020304" pitchFamily="18" charset="0"/>
              </a:rPr>
              <a:t>Các định nghĩa </a:t>
            </a:r>
            <a:r>
              <a:rPr lang="nl-BE" i="1">
                <a:latin typeface="Times New Roman" panose="02020603050405020304" pitchFamily="18" charset="0"/>
                <a:cs typeface="Times New Roman" panose="02020603050405020304" pitchFamily="18" charset="0"/>
              </a:rPr>
              <a:t>(tiếp)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28599" y="1295400"/>
            <a:ext cx="12071555" cy="50260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Các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0, 1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logic (logic level)</a:t>
            </a:r>
          </a:p>
          <a:p>
            <a:pPr>
              <a:lnSpc>
                <a:spcPct val="120000"/>
              </a:lnSpc>
            </a:pP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logic:</a:t>
            </a:r>
          </a:p>
        </p:txBody>
      </p:sp>
      <p:graphicFrame>
        <p:nvGraphicFramePr>
          <p:cNvPr id="7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8908464"/>
              </p:ext>
            </p:extLst>
          </p:nvPr>
        </p:nvGraphicFramePr>
        <p:xfrm>
          <a:off x="3140176" y="3578225"/>
          <a:ext cx="6248400" cy="2743200"/>
        </p:xfrm>
        <a:graphic>
          <a:graphicData uri="http://schemas.openxmlformats.org/drawingml/2006/table">
            <a:tbl>
              <a:tblPr/>
              <a:tblGrid>
                <a:gridCol w="3124200">
                  <a:extLst>
                    <a:ext uri="{9D8B030D-6E8A-4147-A177-3AD203B41FA5}">
                      <a16:colId xmlns:a16="http://schemas.microsoft.com/office/drawing/2014/main" val="383006203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3538551529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50000"/>
                        <a:buFont typeface="Wingdings 2" panose="05020102010507070707" pitchFamily="18" charset="2"/>
                        <a:defRPr sz="20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60000"/>
                        <a:buFont typeface="Wingdings 2" panose="05020102010507070707" pitchFamily="18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anose="020B0604020202020204" pitchFamily="34" charset="0"/>
                        </a:rPr>
                        <a:t>Mức logic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8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50000"/>
                        <a:buFont typeface="Wingdings 2" panose="05020102010507070707" pitchFamily="18" charset="2"/>
                        <a:defRPr sz="20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60000"/>
                        <a:buFont typeface="Wingdings 2" panose="05020102010507070707" pitchFamily="18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anose="020B0604020202020204" pitchFamily="34" charset="0"/>
                        </a:rPr>
                        <a:t>Mức</a:t>
                      </a: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anose="020B0604020202020204" pitchFamily="34" charset="0"/>
                        </a:rPr>
                        <a:t> logic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629880"/>
                  </a:ext>
                </a:extLst>
              </a:tr>
              <a:tr h="4302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50000"/>
                        <a:buFont typeface="Wingdings 2" panose="05020102010507070707" pitchFamily="18" charset="2"/>
                        <a:defRPr sz="20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60000"/>
                        <a:buFont typeface="Wingdings 2" panose="05020102010507070707" pitchFamily="18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anose="020B0604020202020204" pitchFamily="34" charset="0"/>
                        </a:rPr>
                        <a:t>Sai (False)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50000"/>
                        <a:buFont typeface="Wingdings 2" panose="05020102010507070707" pitchFamily="18" charset="2"/>
                        <a:defRPr sz="20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60000"/>
                        <a:buFont typeface="Wingdings 2" panose="05020102010507070707" pitchFamily="18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anose="020B0604020202020204" pitchFamily="34" charset="0"/>
                        </a:rPr>
                        <a:t>Đúng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anose="020B0604020202020204" pitchFamily="34" charset="0"/>
                        </a:rPr>
                        <a:t> (True)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600638"/>
                  </a:ext>
                </a:extLst>
              </a:tr>
              <a:tr h="4302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50000"/>
                        <a:buFont typeface="Wingdings 2" panose="05020102010507070707" pitchFamily="18" charset="2"/>
                        <a:defRPr sz="20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60000"/>
                        <a:buFont typeface="Wingdings 2" panose="05020102010507070707" pitchFamily="18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anose="020B0604020202020204" pitchFamily="34" charset="0"/>
                        </a:rPr>
                        <a:t>Tắt (Off)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50000"/>
                        <a:buFont typeface="Wingdings 2" panose="05020102010507070707" pitchFamily="18" charset="2"/>
                        <a:defRPr sz="20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60000"/>
                        <a:buFont typeface="Wingdings 2" panose="05020102010507070707" pitchFamily="18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anose="020B0604020202020204" pitchFamily="34" charset="0"/>
                        </a:rPr>
                        <a:t>Bật (On)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5146153"/>
                  </a:ext>
                </a:extLst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50000"/>
                        <a:buFont typeface="Wingdings 2" panose="05020102010507070707" pitchFamily="18" charset="2"/>
                        <a:defRPr sz="20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60000"/>
                        <a:buFont typeface="Wingdings 2" panose="05020102010507070707" pitchFamily="18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anose="020B0604020202020204" pitchFamily="34" charset="0"/>
                        </a:rPr>
                        <a:t>Thấp (Low)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50000"/>
                        <a:buFont typeface="Wingdings 2" panose="05020102010507070707" pitchFamily="18" charset="2"/>
                        <a:defRPr sz="20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60000"/>
                        <a:buFont typeface="Wingdings 2" panose="05020102010507070707" pitchFamily="18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anose="020B0604020202020204" pitchFamily="34" charset="0"/>
                        </a:rPr>
                        <a:t>Cao (High)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162187"/>
                  </a:ext>
                </a:extLst>
              </a:tr>
              <a:tr h="4302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50000"/>
                        <a:buFont typeface="Wingdings 2" panose="05020102010507070707" pitchFamily="18" charset="2"/>
                        <a:defRPr sz="20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60000"/>
                        <a:buFont typeface="Wingdings 2" panose="05020102010507070707" pitchFamily="18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anose="020B0604020202020204" pitchFamily="34" charset="0"/>
                        </a:rPr>
                        <a:t>Không (No)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50000"/>
                        <a:buFont typeface="Wingdings 2" panose="05020102010507070707" pitchFamily="18" charset="2"/>
                        <a:defRPr sz="20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60000"/>
                        <a:buFont typeface="Wingdings 2" panose="05020102010507070707" pitchFamily="18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anose="020B0604020202020204" pitchFamily="34" charset="0"/>
                        </a:rPr>
                        <a:t>Có (Yes)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592591"/>
                  </a:ext>
                </a:extLst>
              </a:tr>
              <a:tr h="431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50000"/>
                        <a:buFont typeface="Wingdings 2" panose="05020102010507070707" pitchFamily="18" charset="2"/>
                        <a:defRPr sz="20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60000"/>
                        <a:buFont typeface="Wingdings 2" panose="05020102010507070707" pitchFamily="18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anose="020B0604020202020204" pitchFamily="34" charset="0"/>
                        </a:rPr>
                        <a:t>(Ngắt) Open switch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SzPct val="50000"/>
                        <a:buFont typeface="Wingdings 2" panose="05020102010507070707" pitchFamily="18" charset="2"/>
                        <a:defRPr sz="20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SzPct val="60000"/>
                        <a:buFont typeface="Wingdings 2" panose="05020102010507070707" pitchFamily="18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1600">
                          <a:solidFill>
                            <a:srgbClr val="000066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kumimoji="0" lang="en-US" altLang="en-US" sz="2400" b="0" i="0" u="none" strike="noStrike" cap="none" normalizeH="0" baseline="0" err="1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anose="020B0604020202020204" pitchFamily="34" charset="0"/>
                        </a:rPr>
                        <a:t>Đóng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anose="020B0604020202020204" pitchFamily="34" charset="0"/>
                        </a:rPr>
                        <a:t>) Closed switch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818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275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4813841" y="281382"/>
            <a:ext cx="3415759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>
                <a:latin typeface="Times New Roman" panose="02020603050405020304" pitchFamily="18" charset="0"/>
                <a:cs typeface="Times New Roman" panose="02020603050405020304" pitchFamily="18" charset="0"/>
              </a:rPr>
              <a:t>Ví dụ thực tế</a:t>
            </a:r>
            <a:endParaRPr lang="nl-BE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28599" y="1295400"/>
            <a:ext cx="12071555" cy="50260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Điều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đèn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tắt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Trong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ví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dụ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này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Trạng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thái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của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công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tắc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đóng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vai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trò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là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đầu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vào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x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Trạng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thái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của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đèn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đóng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vai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trò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là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đầu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ra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Hàm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phụ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thuộc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giữa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x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và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L : L(x) = x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30"/>
          <p:cNvGrpSpPr>
            <a:grpSpLocks/>
          </p:cNvGrpSpPr>
          <p:nvPr/>
        </p:nvGrpSpPr>
        <p:grpSpPr bwMode="auto">
          <a:xfrm>
            <a:off x="7823661" y="1575059"/>
            <a:ext cx="4196542" cy="2099166"/>
            <a:chOff x="3638" y="1248"/>
            <a:chExt cx="2410" cy="768"/>
          </a:xfrm>
        </p:grpSpPr>
        <p:grpSp>
          <p:nvGrpSpPr>
            <p:cNvPr id="8" name="Group 28"/>
            <p:cNvGrpSpPr>
              <a:grpSpLocks/>
            </p:cNvGrpSpPr>
            <p:nvPr/>
          </p:nvGrpSpPr>
          <p:grpSpPr bwMode="auto">
            <a:xfrm>
              <a:off x="3864" y="1248"/>
              <a:ext cx="2184" cy="768"/>
              <a:chOff x="3864" y="1248"/>
              <a:chExt cx="2184" cy="768"/>
            </a:xfrm>
          </p:grpSpPr>
          <p:grpSp>
            <p:nvGrpSpPr>
              <p:cNvPr id="10" name="Group 4"/>
              <p:cNvGrpSpPr>
                <a:grpSpLocks/>
              </p:cNvGrpSpPr>
              <p:nvPr/>
            </p:nvGrpSpPr>
            <p:grpSpPr bwMode="auto">
              <a:xfrm>
                <a:off x="3984" y="1248"/>
                <a:ext cx="1152" cy="759"/>
                <a:chOff x="4128" y="2784"/>
                <a:chExt cx="1152" cy="759"/>
              </a:xfrm>
            </p:grpSpPr>
            <p:sp>
              <p:nvSpPr>
                <p:cNvPr id="29" name="Line 5"/>
                <p:cNvSpPr>
                  <a:spLocks noChangeShapeType="1"/>
                </p:cNvSpPr>
                <p:nvPr/>
              </p:nvSpPr>
              <p:spPr bwMode="auto">
                <a:xfrm>
                  <a:off x="4128" y="2928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6"/>
                <p:cNvSpPr>
                  <a:spLocks noChangeShapeType="1"/>
                </p:cNvSpPr>
                <p:nvPr/>
              </p:nvSpPr>
              <p:spPr bwMode="auto">
                <a:xfrm>
                  <a:off x="4896" y="2928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7"/>
                <p:cNvSpPr>
                  <a:spLocks noChangeShapeType="1"/>
                </p:cNvSpPr>
                <p:nvPr/>
              </p:nvSpPr>
              <p:spPr bwMode="auto">
                <a:xfrm>
                  <a:off x="4704" y="3072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512" y="3312"/>
                  <a:ext cx="188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vi-VN" altLang="en-US"/>
                    <a:t>x</a:t>
                  </a:r>
                  <a:endParaRPr lang="en-US" altLang="en-US"/>
                </a:p>
              </p:txBody>
            </p:sp>
            <p:sp>
              <p:nvSpPr>
                <p:cNvPr id="33" name="Rectangle 9"/>
                <p:cNvSpPr>
                  <a:spLocks noChangeArrowheads="1"/>
                </p:cNvSpPr>
                <p:nvPr/>
              </p:nvSpPr>
              <p:spPr bwMode="auto">
                <a:xfrm>
                  <a:off x="4512" y="2784"/>
                  <a:ext cx="384" cy="28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vi-VN" altLang="en-US" sz="2000"/>
                    <a:t>S</a:t>
                  </a:r>
                  <a:endParaRPr lang="en-US" altLang="en-US" sz="2000"/>
                </a:p>
              </p:txBody>
            </p:sp>
          </p:grpSp>
          <p:sp>
            <p:nvSpPr>
              <p:cNvPr id="11" name="Line 10"/>
              <p:cNvSpPr>
                <a:spLocks noChangeShapeType="1"/>
              </p:cNvSpPr>
              <p:nvPr/>
            </p:nvSpPr>
            <p:spPr bwMode="auto">
              <a:xfrm>
                <a:off x="3864" y="1632"/>
                <a:ext cx="24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1"/>
              <p:cNvSpPr>
                <a:spLocks noChangeShapeType="1"/>
              </p:cNvSpPr>
              <p:nvPr/>
            </p:nvSpPr>
            <p:spPr bwMode="auto">
              <a:xfrm>
                <a:off x="3936" y="172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2"/>
              <p:cNvSpPr>
                <a:spLocks noChangeShapeType="1"/>
              </p:cNvSpPr>
              <p:nvPr/>
            </p:nvSpPr>
            <p:spPr bwMode="auto">
              <a:xfrm>
                <a:off x="3984" y="1392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5" name="Group 23"/>
              <p:cNvGrpSpPr>
                <a:grpSpLocks/>
              </p:cNvGrpSpPr>
              <p:nvPr/>
            </p:nvGrpSpPr>
            <p:grpSpPr bwMode="auto">
              <a:xfrm rot="5400000">
                <a:off x="5160" y="1128"/>
                <a:ext cx="720" cy="1056"/>
                <a:chOff x="4896" y="1296"/>
                <a:chExt cx="720" cy="1056"/>
              </a:xfrm>
            </p:grpSpPr>
            <p:sp>
              <p:nvSpPr>
                <p:cNvPr id="20" name="Oval 14"/>
                <p:cNvSpPr>
                  <a:spLocks noChangeArrowheads="1"/>
                </p:cNvSpPr>
                <p:nvPr/>
              </p:nvSpPr>
              <p:spPr bwMode="auto">
                <a:xfrm>
                  <a:off x="5136" y="1680"/>
                  <a:ext cx="240" cy="48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1" name="Rectangle 15"/>
                <p:cNvSpPr>
                  <a:spLocks noChangeArrowheads="1"/>
                </p:cNvSpPr>
                <p:nvPr/>
              </p:nvSpPr>
              <p:spPr bwMode="auto">
                <a:xfrm>
                  <a:off x="5232" y="2160"/>
                  <a:ext cx="48" cy="1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3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5328" y="1488"/>
                  <a:ext cx="96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5376" y="1488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5280" y="1296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19"/>
                <p:cNvSpPr>
                  <a:spLocks noChangeShapeType="1"/>
                </p:cNvSpPr>
                <p:nvPr/>
              </p:nvSpPr>
              <p:spPr bwMode="auto">
                <a:xfrm flipH="1" flipV="1">
                  <a:off x="5136" y="1536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20"/>
                <p:cNvSpPr>
                  <a:spLocks noChangeShapeType="1"/>
                </p:cNvSpPr>
                <p:nvPr/>
              </p:nvSpPr>
              <p:spPr bwMode="auto">
                <a:xfrm flipH="1" flipV="1">
                  <a:off x="4896" y="1584"/>
                  <a:ext cx="24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Freeform 22"/>
                <p:cNvSpPr>
                  <a:spLocks/>
                </p:cNvSpPr>
                <p:nvPr/>
              </p:nvSpPr>
              <p:spPr bwMode="auto">
                <a:xfrm>
                  <a:off x="5176" y="1879"/>
                  <a:ext cx="151" cy="74"/>
                </a:xfrm>
                <a:custGeom>
                  <a:avLst/>
                  <a:gdLst>
                    <a:gd name="T0" fmla="*/ 0 w 151"/>
                    <a:gd name="T1" fmla="*/ 49 h 74"/>
                    <a:gd name="T2" fmla="*/ 16 w 151"/>
                    <a:gd name="T3" fmla="*/ 16 h 74"/>
                    <a:gd name="T4" fmla="*/ 50 w 151"/>
                    <a:gd name="T5" fmla="*/ 49 h 74"/>
                    <a:gd name="T6" fmla="*/ 75 w 151"/>
                    <a:gd name="T7" fmla="*/ 66 h 74"/>
                    <a:gd name="T8" fmla="*/ 100 w 151"/>
                    <a:gd name="T9" fmla="*/ 49 h 74"/>
                    <a:gd name="T10" fmla="*/ 142 w 151"/>
                    <a:gd name="T11" fmla="*/ 24 h 74"/>
                    <a:gd name="T12" fmla="*/ 150 w 151"/>
                    <a:gd name="T13" fmla="*/ 74 h 7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51"/>
                    <a:gd name="T22" fmla="*/ 0 h 74"/>
                    <a:gd name="T23" fmla="*/ 151 w 151"/>
                    <a:gd name="T24" fmla="*/ 74 h 7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51" h="74">
                      <a:moveTo>
                        <a:pt x="0" y="49"/>
                      </a:moveTo>
                      <a:cubicBezTo>
                        <a:pt x="5" y="38"/>
                        <a:pt x="6" y="22"/>
                        <a:pt x="16" y="16"/>
                      </a:cubicBezTo>
                      <a:cubicBezTo>
                        <a:pt x="42" y="0"/>
                        <a:pt x="45" y="43"/>
                        <a:pt x="50" y="49"/>
                      </a:cubicBezTo>
                      <a:cubicBezTo>
                        <a:pt x="56" y="57"/>
                        <a:pt x="67" y="60"/>
                        <a:pt x="75" y="66"/>
                      </a:cubicBezTo>
                      <a:cubicBezTo>
                        <a:pt x="83" y="60"/>
                        <a:pt x="94" y="57"/>
                        <a:pt x="100" y="49"/>
                      </a:cubicBezTo>
                      <a:cubicBezTo>
                        <a:pt x="131" y="12"/>
                        <a:pt x="98" y="10"/>
                        <a:pt x="142" y="24"/>
                      </a:cubicBezTo>
                      <a:cubicBezTo>
                        <a:pt x="151" y="63"/>
                        <a:pt x="150" y="46"/>
                        <a:pt x="150" y="74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" name="Line 24"/>
              <p:cNvSpPr>
                <a:spLocks noChangeShapeType="1"/>
              </p:cNvSpPr>
              <p:nvPr/>
            </p:nvSpPr>
            <p:spPr bwMode="auto">
              <a:xfrm>
                <a:off x="5136" y="1392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25"/>
              <p:cNvSpPr>
                <a:spLocks noChangeShapeType="1"/>
              </p:cNvSpPr>
              <p:nvPr/>
            </p:nvSpPr>
            <p:spPr bwMode="auto">
              <a:xfrm>
                <a:off x="3984" y="1728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26"/>
              <p:cNvSpPr>
                <a:spLocks noChangeShapeType="1"/>
              </p:cNvSpPr>
              <p:nvPr/>
            </p:nvSpPr>
            <p:spPr bwMode="auto">
              <a:xfrm flipV="1">
                <a:off x="3984" y="2016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27"/>
              <p:cNvSpPr>
                <a:spLocks noChangeShapeType="1"/>
              </p:cNvSpPr>
              <p:nvPr/>
            </p:nvSpPr>
            <p:spPr bwMode="auto">
              <a:xfrm>
                <a:off x="5136" y="168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Text Box 29"/>
            <p:cNvSpPr txBox="1">
              <a:spLocks noChangeArrowheads="1"/>
            </p:cNvSpPr>
            <p:nvPr/>
          </p:nvSpPr>
          <p:spPr bwMode="auto">
            <a:xfrm>
              <a:off x="3638" y="1559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vi-VN" altLang="en-US"/>
                <a:t>E</a:t>
              </a:r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3475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4813841" y="281382"/>
            <a:ext cx="3415759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>
                <a:latin typeface="Times New Roman" panose="02020603050405020304" pitchFamily="18" charset="0"/>
                <a:cs typeface="Times New Roman" panose="02020603050405020304" pitchFamily="18" charset="0"/>
              </a:rPr>
              <a:t>Ví dụ thực tế</a:t>
            </a:r>
            <a:endParaRPr lang="nl-BE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28599" y="1295400"/>
            <a:ext cx="12071555" cy="50260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Điều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mắc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1 &amp; 2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sang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đèn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tắt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Trong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ví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dụ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này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Trạng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thái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của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2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công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tắc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đóng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vai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trò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là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đầu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vào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x1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và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x2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Trạng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thái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của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đèn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đóng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vai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trò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là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đầu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ra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Hàm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phụ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thuộc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giữa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x1,x2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và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L : L(x) = x1.x2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7033953" y="3025833"/>
            <a:ext cx="5105400" cy="2067098"/>
            <a:chOff x="3168" y="2688"/>
            <a:chExt cx="3216" cy="768"/>
          </a:xfrm>
        </p:grpSpPr>
        <p:sp>
          <p:nvSpPr>
            <p:cNvPr id="35" name="Line 7"/>
            <p:cNvSpPr>
              <a:spLocks noChangeShapeType="1"/>
            </p:cNvSpPr>
            <p:nvPr/>
          </p:nvSpPr>
          <p:spPr bwMode="auto">
            <a:xfrm>
              <a:off x="3514" y="283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8"/>
            <p:cNvSpPr>
              <a:spLocks noChangeShapeType="1"/>
            </p:cNvSpPr>
            <p:nvPr/>
          </p:nvSpPr>
          <p:spPr bwMode="auto">
            <a:xfrm>
              <a:off x="4282" y="283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9"/>
            <p:cNvSpPr>
              <a:spLocks noChangeShapeType="1"/>
            </p:cNvSpPr>
            <p:nvPr/>
          </p:nvSpPr>
          <p:spPr bwMode="auto">
            <a:xfrm>
              <a:off x="4090" y="297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 Box 10"/>
            <p:cNvSpPr txBox="1">
              <a:spLocks noChangeArrowheads="1"/>
            </p:cNvSpPr>
            <p:nvPr/>
          </p:nvSpPr>
          <p:spPr bwMode="auto">
            <a:xfrm>
              <a:off x="3898" y="3216"/>
              <a:ext cx="24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vi-VN" altLang="en-US"/>
                <a:t>x</a:t>
              </a:r>
              <a:r>
                <a:rPr lang="vi-VN" altLang="en-US" baseline="-25000"/>
                <a:t>1</a:t>
              </a:r>
              <a:endParaRPr lang="en-US" altLang="en-US" baseline="-25000"/>
            </a:p>
          </p:txBody>
        </p:sp>
        <p:sp>
          <p:nvSpPr>
            <p:cNvPr id="39" name="Rectangle 11"/>
            <p:cNvSpPr>
              <a:spLocks noChangeArrowheads="1"/>
            </p:cNvSpPr>
            <p:nvPr/>
          </p:nvSpPr>
          <p:spPr bwMode="auto">
            <a:xfrm>
              <a:off x="3898" y="2688"/>
              <a:ext cx="38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vi-VN" altLang="en-US" sz="2000"/>
                <a:t>S</a:t>
              </a:r>
              <a:endParaRPr lang="en-US" altLang="en-US" sz="2000"/>
            </a:p>
          </p:txBody>
        </p:sp>
        <p:sp>
          <p:nvSpPr>
            <p:cNvPr id="40" name="Line 12"/>
            <p:cNvSpPr>
              <a:spLocks noChangeShapeType="1"/>
            </p:cNvSpPr>
            <p:nvPr/>
          </p:nvSpPr>
          <p:spPr bwMode="auto">
            <a:xfrm>
              <a:off x="3394" y="307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>
              <a:off x="3466" y="316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14"/>
            <p:cNvSpPr>
              <a:spLocks noChangeShapeType="1"/>
            </p:cNvSpPr>
            <p:nvPr/>
          </p:nvSpPr>
          <p:spPr bwMode="auto">
            <a:xfrm>
              <a:off x="3514" y="283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3" name="Group 15"/>
            <p:cNvGrpSpPr>
              <a:grpSpLocks/>
            </p:cNvGrpSpPr>
            <p:nvPr/>
          </p:nvGrpSpPr>
          <p:grpSpPr bwMode="auto">
            <a:xfrm rot="5400000">
              <a:off x="5496" y="2568"/>
              <a:ext cx="720" cy="1056"/>
              <a:chOff x="4896" y="1296"/>
              <a:chExt cx="720" cy="1056"/>
            </a:xfrm>
          </p:grpSpPr>
          <p:sp>
            <p:nvSpPr>
              <p:cNvPr id="53" name="Oval 16"/>
              <p:cNvSpPr>
                <a:spLocks noChangeArrowheads="1"/>
              </p:cNvSpPr>
              <p:nvPr/>
            </p:nvSpPr>
            <p:spPr bwMode="auto">
              <a:xfrm>
                <a:off x="5136" y="1680"/>
                <a:ext cx="240" cy="48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4" name="Rectangle 17"/>
              <p:cNvSpPr>
                <a:spLocks noChangeArrowheads="1"/>
              </p:cNvSpPr>
              <p:nvPr/>
            </p:nvSpPr>
            <p:spPr bwMode="auto">
              <a:xfrm>
                <a:off x="5232" y="2160"/>
                <a:ext cx="48" cy="1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5" name="Line 18"/>
              <p:cNvSpPr>
                <a:spLocks noChangeShapeType="1"/>
              </p:cNvSpPr>
              <p:nvPr/>
            </p:nvSpPr>
            <p:spPr bwMode="auto">
              <a:xfrm flipV="1">
                <a:off x="5328" y="1488"/>
                <a:ext cx="96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9"/>
              <p:cNvSpPr>
                <a:spLocks noChangeShapeType="1"/>
              </p:cNvSpPr>
              <p:nvPr/>
            </p:nvSpPr>
            <p:spPr bwMode="auto">
              <a:xfrm flipV="1">
                <a:off x="5376" y="1488"/>
                <a:ext cx="24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20"/>
              <p:cNvSpPr>
                <a:spLocks noChangeShapeType="1"/>
              </p:cNvSpPr>
              <p:nvPr/>
            </p:nvSpPr>
            <p:spPr bwMode="auto">
              <a:xfrm flipV="1">
                <a:off x="5280" y="1296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21"/>
              <p:cNvSpPr>
                <a:spLocks noChangeShapeType="1"/>
              </p:cNvSpPr>
              <p:nvPr/>
            </p:nvSpPr>
            <p:spPr bwMode="auto">
              <a:xfrm flipH="1" flipV="1">
                <a:off x="5136" y="1536"/>
                <a:ext cx="48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22"/>
              <p:cNvSpPr>
                <a:spLocks noChangeShapeType="1"/>
              </p:cNvSpPr>
              <p:nvPr/>
            </p:nvSpPr>
            <p:spPr bwMode="auto">
              <a:xfrm flipH="1" flipV="1">
                <a:off x="4896" y="1584"/>
                <a:ext cx="24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23"/>
              <p:cNvSpPr>
                <a:spLocks/>
              </p:cNvSpPr>
              <p:nvPr/>
            </p:nvSpPr>
            <p:spPr bwMode="auto">
              <a:xfrm>
                <a:off x="5176" y="1879"/>
                <a:ext cx="151" cy="74"/>
              </a:xfrm>
              <a:custGeom>
                <a:avLst/>
                <a:gdLst>
                  <a:gd name="T0" fmla="*/ 0 w 151"/>
                  <a:gd name="T1" fmla="*/ 49 h 74"/>
                  <a:gd name="T2" fmla="*/ 16 w 151"/>
                  <a:gd name="T3" fmla="*/ 16 h 74"/>
                  <a:gd name="T4" fmla="*/ 50 w 151"/>
                  <a:gd name="T5" fmla="*/ 49 h 74"/>
                  <a:gd name="T6" fmla="*/ 75 w 151"/>
                  <a:gd name="T7" fmla="*/ 66 h 74"/>
                  <a:gd name="T8" fmla="*/ 100 w 151"/>
                  <a:gd name="T9" fmla="*/ 49 h 74"/>
                  <a:gd name="T10" fmla="*/ 142 w 151"/>
                  <a:gd name="T11" fmla="*/ 24 h 74"/>
                  <a:gd name="T12" fmla="*/ 150 w 151"/>
                  <a:gd name="T13" fmla="*/ 74 h 7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1"/>
                  <a:gd name="T22" fmla="*/ 0 h 74"/>
                  <a:gd name="T23" fmla="*/ 151 w 151"/>
                  <a:gd name="T24" fmla="*/ 74 h 7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1" h="74">
                    <a:moveTo>
                      <a:pt x="0" y="49"/>
                    </a:moveTo>
                    <a:cubicBezTo>
                      <a:pt x="5" y="38"/>
                      <a:pt x="6" y="22"/>
                      <a:pt x="16" y="16"/>
                    </a:cubicBezTo>
                    <a:cubicBezTo>
                      <a:pt x="42" y="0"/>
                      <a:pt x="45" y="43"/>
                      <a:pt x="50" y="49"/>
                    </a:cubicBezTo>
                    <a:cubicBezTo>
                      <a:pt x="56" y="57"/>
                      <a:pt x="67" y="60"/>
                      <a:pt x="75" y="66"/>
                    </a:cubicBezTo>
                    <a:cubicBezTo>
                      <a:pt x="83" y="60"/>
                      <a:pt x="94" y="57"/>
                      <a:pt x="100" y="49"/>
                    </a:cubicBezTo>
                    <a:cubicBezTo>
                      <a:pt x="131" y="12"/>
                      <a:pt x="98" y="10"/>
                      <a:pt x="142" y="24"/>
                    </a:cubicBezTo>
                    <a:cubicBezTo>
                      <a:pt x="151" y="63"/>
                      <a:pt x="150" y="46"/>
                      <a:pt x="150" y="7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" name="Line 24"/>
            <p:cNvSpPr>
              <a:spLocks noChangeShapeType="1"/>
            </p:cNvSpPr>
            <p:nvPr/>
          </p:nvSpPr>
          <p:spPr bwMode="auto">
            <a:xfrm>
              <a:off x="5424" y="283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25"/>
            <p:cNvSpPr>
              <a:spLocks noChangeShapeType="1"/>
            </p:cNvSpPr>
            <p:nvPr/>
          </p:nvSpPr>
          <p:spPr bwMode="auto">
            <a:xfrm>
              <a:off x="3514" y="316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26"/>
            <p:cNvSpPr>
              <a:spLocks noChangeShapeType="1"/>
            </p:cNvSpPr>
            <p:nvPr/>
          </p:nvSpPr>
          <p:spPr bwMode="auto">
            <a:xfrm flipV="1">
              <a:off x="3514" y="3456"/>
              <a:ext cx="19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27"/>
            <p:cNvSpPr>
              <a:spLocks noChangeShapeType="1"/>
            </p:cNvSpPr>
            <p:nvPr/>
          </p:nvSpPr>
          <p:spPr bwMode="auto">
            <a:xfrm>
              <a:off x="5424" y="3120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 Box 28"/>
            <p:cNvSpPr txBox="1">
              <a:spLocks noChangeArrowheads="1"/>
            </p:cNvSpPr>
            <p:nvPr/>
          </p:nvSpPr>
          <p:spPr bwMode="auto">
            <a:xfrm>
              <a:off x="3168" y="2999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vi-VN" altLang="en-US"/>
                <a:t>E</a:t>
              </a:r>
              <a:endParaRPr lang="en-US" altLang="en-US"/>
            </a:p>
          </p:txBody>
        </p:sp>
        <p:sp>
          <p:nvSpPr>
            <p:cNvPr id="49" name="Line 29"/>
            <p:cNvSpPr>
              <a:spLocks noChangeShapeType="1"/>
            </p:cNvSpPr>
            <p:nvPr/>
          </p:nvSpPr>
          <p:spPr bwMode="auto">
            <a:xfrm>
              <a:off x="4848" y="297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 Box 30"/>
            <p:cNvSpPr txBox="1">
              <a:spLocks noChangeArrowheads="1"/>
            </p:cNvSpPr>
            <p:nvPr/>
          </p:nvSpPr>
          <p:spPr bwMode="auto">
            <a:xfrm>
              <a:off x="4656" y="3216"/>
              <a:ext cx="24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vi-VN" altLang="en-US"/>
                <a:t>x</a:t>
              </a:r>
              <a:r>
                <a:rPr lang="vi-VN" altLang="en-US" baseline="-25000"/>
                <a:t>2</a:t>
              </a:r>
              <a:endParaRPr lang="en-US" altLang="en-US" baseline="-25000"/>
            </a:p>
          </p:txBody>
        </p:sp>
        <p:sp>
          <p:nvSpPr>
            <p:cNvPr id="51" name="Rectangle 31"/>
            <p:cNvSpPr>
              <a:spLocks noChangeArrowheads="1"/>
            </p:cNvSpPr>
            <p:nvPr/>
          </p:nvSpPr>
          <p:spPr bwMode="auto">
            <a:xfrm>
              <a:off x="4656" y="2688"/>
              <a:ext cx="384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vi-VN" altLang="en-US" sz="2000"/>
                <a:t>S</a:t>
              </a:r>
              <a:endParaRPr lang="en-US" altLang="en-US" sz="2000"/>
            </a:p>
          </p:txBody>
        </p:sp>
        <p:sp>
          <p:nvSpPr>
            <p:cNvPr id="52" name="Line 32"/>
            <p:cNvSpPr>
              <a:spLocks noChangeShapeType="1"/>
            </p:cNvSpPr>
            <p:nvPr/>
          </p:nvSpPr>
          <p:spPr bwMode="auto">
            <a:xfrm>
              <a:off x="5040" y="283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7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3718439" y="216622"/>
            <a:ext cx="5334614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>
                <a:latin typeface="Times New Roman" panose="02020603050405020304" pitchFamily="18" charset="0"/>
                <a:cs typeface="Times New Roman" panose="02020603050405020304" pitchFamily="18" charset="0"/>
              </a:rPr>
              <a:t>Các phép toán cơ bản</a:t>
            </a:r>
            <a:endParaRPr lang="nl-BE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62781" y="1263445"/>
            <a:ext cx="7696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Các </a:t>
            </a:r>
            <a:r>
              <a:rPr lang="en-US" altLang="en-US" sz="2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 Boole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34181" y="2339667"/>
            <a:ext cx="81534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logic: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OR, (+)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logic: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AND, (.)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bù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đảo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logic: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NOT, (    ), ( ’ )</a:t>
            </a:r>
            <a:b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240576"/>
              </p:ext>
            </p:extLst>
          </p:nvPr>
        </p:nvGraphicFramePr>
        <p:xfrm>
          <a:off x="6266836" y="3598607"/>
          <a:ext cx="610583" cy="678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201" imgH="241091" progId="Equation.3">
                  <p:embed/>
                </p:oleObj>
              </mc:Choice>
              <mc:Fallback>
                <p:oleObj name="Equation" r:id="rId3" imgW="114201" imgH="241091" progId="Equation.3">
                  <p:embed/>
                  <p:pic>
                    <p:nvPicPr>
                      <p:cNvPr id="1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6836" y="3598607"/>
                        <a:ext cx="610583" cy="6784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3998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3226392" y="216465"/>
            <a:ext cx="7421943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 sz="3400">
                <a:latin typeface="Times New Roman" panose="02020603050405020304" pitchFamily="18" charset="0"/>
                <a:cs typeface="Times New Roman" panose="02020603050405020304" pitchFamily="18" charset="0"/>
              </a:rPr>
              <a:t>Các định đề của đại số Boole</a:t>
            </a:r>
            <a:endParaRPr lang="nl-BE" sz="3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>
            <a:spLocks noGrp="1" noChangeArrowheads="1"/>
          </p:cNvSpPr>
          <p:nvPr/>
        </p:nvSpPr>
        <p:spPr bwMode="auto">
          <a:xfrm>
            <a:off x="368710" y="776982"/>
            <a:ext cx="11680721" cy="5771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vi-VN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Đại số Boolean dựa trên một tập các luật từ một số các giả sử cơ bản:</a:t>
            </a:r>
          </a:p>
          <a:p>
            <a:pPr lvl="1" eaLnBrk="1" hangingPunct="1"/>
            <a:r>
              <a:rPr lang="vi-VN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1.a:  0.0 =0</a:t>
            </a:r>
          </a:p>
          <a:p>
            <a:pPr lvl="1" eaLnBrk="1" hangingPunct="1"/>
            <a:r>
              <a:rPr lang="vi-VN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1.b: 1+1=1</a:t>
            </a:r>
          </a:p>
          <a:p>
            <a:pPr lvl="1" eaLnBrk="1" hangingPunct="1"/>
            <a:r>
              <a:rPr lang="vi-VN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2.a: 1.1=1</a:t>
            </a:r>
          </a:p>
          <a:p>
            <a:pPr lvl="1" eaLnBrk="1" hangingPunct="1"/>
            <a:r>
              <a:rPr lang="vi-VN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2.b: 0+0=0</a:t>
            </a:r>
            <a:endParaRPr lang="en-US" alt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6504039" y="1948016"/>
            <a:ext cx="5064842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vi-VN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3.a: 0.1 =1.0=0</a:t>
            </a:r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vi-VN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3.b: 0+1=1+0=1</a:t>
            </a:r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vi-VN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4.a: If x=0 then x’=1</a:t>
            </a:r>
          </a:p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vi-VN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4.b: If x=1 then x’=0</a:t>
            </a:r>
            <a:endParaRPr lang="en-US" alt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786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3123153" y="142723"/>
            <a:ext cx="7421943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 sz="3400" b="1">
                <a:latin typeface="Times New Roman" panose="02020603050405020304" pitchFamily="18" charset="0"/>
                <a:cs typeface="Times New Roman" panose="02020603050405020304" pitchFamily="18" charset="0"/>
              </a:rPr>
              <a:t>Các định lý cơ bản của đại số Boole</a:t>
            </a:r>
            <a:endParaRPr lang="nl-BE" sz="34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375423" y="1207468"/>
            <a:ext cx="4343400" cy="549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n"/>
            </a:pPr>
            <a:r>
              <a:rPr lang="vi-VN" alt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Dựa trên các tiên đề, các quan hệ này có thể dễ ràng được chứng minh bằng cách thay các giá trị x=0 hoặc x=1 vào.</a:t>
            </a:r>
            <a:endParaRPr lang="en-US" altLang="en-US" sz="3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/>
        </p:nvSpPr>
        <p:spPr bwMode="auto">
          <a:xfrm>
            <a:off x="499189" y="1026241"/>
            <a:ext cx="5237934" cy="562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90000"/>
              </a:lnSpc>
            </a:pPr>
            <a:r>
              <a:rPr lang="vi-VN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5.a: x.0=0</a:t>
            </a:r>
          </a:p>
          <a:p>
            <a:pPr lvl="1" eaLnBrk="1" hangingPunct="1">
              <a:lnSpc>
                <a:spcPct val="90000"/>
              </a:lnSpc>
            </a:pPr>
            <a:r>
              <a:rPr lang="vi-VN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5.b: x+1=1</a:t>
            </a:r>
          </a:p>
          <a:p>
            <a:pPr lvl="1" eaLnBrk="1" hangingPunct="1">
              <a:lnSpc>
                <a:spcPct val="90000"/>
              </a:lnSpc>
            </a:pPr>
            <a:r>
              <a:rPr lang="vi-VN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6.a: x.1=x</a:t>
            </a:r>
          </a:p>
          <a:p>
            <a:pPr lvl="1" eaLnBrk="1" hangingPunct="1">
              <a:lnSpc>
                <a:spcPct val="90000"/>
              </a:lnSpc>
            </a:pPr>
            <a:r>
              <a:rPr lang="vi-VN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6.b: x+0=x</a:t>
            </a:r>
          </a:p>
          <a:p>
            <a:pPr lvl="1" eaLnBrk="1" hangingPunct="1">
              <a:lnSpc>
                <a:spcPct val="90000"/>
              </a:lnSpc>
            </a:pPr>
            <a:r>
              <a:rPr lang="vi-VN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7.a: x.x=x</a:t>
            </a:r>
          </a:p>
          <a:p>
            <a:pPr lvl="1" eaLnBrk="1" hangingPunct="1">
              <a:lnSpc>
                <a:spcPct val="90000"/>
              </a:lnSpc>
            </a:pPr>
            <a:r>
              <a:rPr lang="vi-VN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7.b: x+x=x</a:t>
            </a:r>
          </a:p>
          <a:p>
            <a:pPr lvl="1" eaLnBrk="1" hangingPunct="1">
              <a:lnSpc>
                <a:spcPct val="90000"/>
              </a:lnSpc>
            </a:pPr>
            <a:r>
              <a:rPr lang="vi-VN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8.a: x.x’=0</a:t>
            </a:r>
          </a:p>
          <a:p>
            <a:pPr lvl="1" eaLnBrk="1" hangingPunct="1">
              <a:lnSpc>
                <a:spcPct val="90000"/>
              </a:lnSpc>
            </a:pPr>
            <a:r>
              <a:rPr lang="vi-VN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8.b: x+x’=1</a:t>
            </a:r>
          </a:p>
          <a:p>
            <a:pPr lvl="1" eaLnBrk="1" hangingPunct="1">
              <a:lnSpc>
                <a:spcPct val="90000"/>
              </a:lnSpc>
            </a:pPr>
            <a:r>
              <a:rPr lang="vi-VN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9: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x’’=x</a:t>
            </a:r>
          </a:p>
        </p:txBody>
      </p:sp>
    </p:spTree>
    <p:extLst>
      <p:ext uri="{BB962C8B-B14F-4D97-AF65-F5344CB8AC3E}">
        <p14:creationId xmlns:p14="http://schemas.microsoft.com/office/powerpoint/2010/main" val="242624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433485" y="142723"/>
            <a:ext cx="8111612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 sz="3400" b="1">
                <a:latin typeface="Times New Roman" panose="02020603050405020304" pitchFamily="18" charset="0"/>
                <a:cs typeface="Times New Roman" panose="02020603050405020304" pitchFamily="18" charset="0"/>
              </a:rPr>
              <a:t>Các định lý cơ bản của đại số Boole </a:t>
            </a:r>
            <a:r>
              <a:rPr lang="nl-BE" sz="3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(tiếp)</a:t>
            </a:r>
          </a:p>
        </p:txBody>
      </p:sp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624347" y="1234282"/>
            <a:ext cx="10997382" cy="4974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vi-VN" alt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Các tiên đề và định lý trên được diễn tả theo các cặp. Nó thể hiện tính đối ngẫu trong đó</a:t>
            </a:r>
          </a:p>
          <a:p>
            <a:pPr eaLnBrk="1" hangingPunct="1">
              <a:lnSpc>
                <a:spcPct val="120000"/>
              </a:lnSpc>
            </a:pPr>
            <a:r>
              <a:rPr lang="vi-VN" alt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Với một biểu thức, đối ngẫu được hình thành bằng cách thay tất cả các phép “+” bằng phép “.” và ngược lại, thay tất cả giá trị 0 bằng 1 và ngược lại:</a:t>
            </a:r>
          </a:p>
          <a:p>
            <a:pPr lvl="1" eaLnBrk="1" hangingPunct="1">
              <a:lnSpc>
                <a:spcPct val="120000"/>
              </a:lnSpc>
            </a:pPr>
            <a:r>
              <a:rPr lang="vi-VN" alt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f(a,b)=a+b </a:t>
            </a:r>
            <a:r>
              <a:rPr lang="vi-VN" altLang="en-US" sz="34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đối ngẫu của f(a</a:t>
            </a:r>
            <a:r>
              <a:rPr lang="en-US" altLang="en-US" sz="34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,b</a:t>
            </a:r>
            <a:r>
              <a:rPr lang="vi-VN" altLang="en-US" sz="34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vi-VN" alt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=a.b</a:t>
            </a:r>
          </a:p>
          <a:p>
            <a:pPr lvl="1" eaLnBrk="1" hangingPunct="1">
              <a:lnSpc>
                <a:spcPct val="120000"/>
              </a:lnSpc>
            </a:pPr>
            <a:r>
              <a:rPr lang="vi-VN" alt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f(x)=x+0 </a:t>
            </a:r>
            <a:r>
              <a:rPr lang="vi-VN" altLang="en-US" sz="34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đối ngẫu của f(x)</a:t>
            </a:r>
            <a:r>
              <a:rPr lang="vi-VN" alt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=x.1</a:t>
            </a:r>
          </a:p>
          <a:p>
            <a:pPr eaLnBrk="1" hangingPunct="1">
              <a:lnSpc>
                <a:spcPct val="120000"/>
              </a:lnSpc>
            </a:pPr>
            <a:r>
              <a:rPr lang="vi-VN" alt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Đối ngẫu của bất kỳ phát biểu đúng nào cũng là đúng</a:t>
            </a:r>
            <a:endParaRPr lang="en-US" altLang="en-US" sz="3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655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4227226" y="254833"/>
            <a:ext cx="7749915" cy="636338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D5F75E2-4427-4F7D-9AD0-D395963A1B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414104" y="1039308"/>
            <a:ext cx="8686800" cy="5026025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en-US" altLang="en-US" sz="26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302336" y="254833"/>
            <a:ext cx="42657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altLang="ko-KR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6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altLang="ko-KR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6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altLang="ko-KR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600" b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endParaRPr lang="ko-KR" altLang="en-US" sz="36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4461663" y="1039308"/>
            <a:ext cx="7515478" cy="5026025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Jr. Charles H. Roth, Larry L Kinney, </a:t>
            </a:r>
            <a:r>
              <a:rPr lang="en-US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Fundamentals of Logic Design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Cengage Learning, 2013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P. Nelson et al, </a:t>
            </a:r>
            <a:r>
              <a:rPr lang="en-US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Logic Circuit Design and Analysis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Prentice Hall. </a:t>
            </a:r>
          </a:p>
          <a:p>
            <a:pPr>
              <a:lnSpc>
                <a:spcPct val="150000"/>
              </a:lnSpc>
            </a:pPr>
            <a:r>
              <a:rPr lang="en-US" altLang="ja-JP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1334832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433485" y="142723"/>
            <a:ext cx="8111612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 sz="3400" b="1">
                <a:latin typeface="Times New Roman" panose="02020603050405020304" pitchFamily="18" charset="0"/>
                <a:cs typeface="Times New Roman" panose="02020603050405020304" pitchFamily="18" charset="0"/>
              </a:rPr>
              <a:t>Các định lý cơ bản của đại số Boole </a:t>
            </a:r>
            <a:r>
              <a:rPr lang="nl-BE" sz="3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(tiếp)</a:t>
            </a:r>
          </a:p>
        </p:txBody>
      </p:sp>
      <p:sp>
        <p:nvSpPr>
          <p:cNvPr id="5" name="Rectangle 4"/>
          <p:cNvSpPr>
            <a:spLocks noGrp="1" noChangeArrowheads="1"/>
          </p:cNvSpPr>
          <p:nvPr/>
        </p:nvSpPr>
        <p:spPr bwMode="auto">
          <a:xfrm>
            <a:off x="499189" y="1013056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80000"/>
              </a:lnSpc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10.a: x.y=y.x</a:t>
            </a:r>
          </a:p>
          <a:p>
            <a:pPr lvl="1" eaLnBrk="1" hangingPunct="1">
              <a:lnSpc>
                <a:spcPct val="80000"/>
              </a:lnSpc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10.b: x+y=y+x</a:t>
            </a:r>
          </a:p>
          <a:p>
            <a:pPr lvl="1" eaLnBrk="1" hangingPunct="1">
              <a:lnSpc>
                <a:spcPct val="80000"/>
              </a:lnSpc>
            </a:pPr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11.a: x.(y.z)=(x.y).z</a:t>
            </a:r>
          </a:p>
          <a:p>
            <a:pPr lvl="1" eaLnBrk="1" hangingPunct="1">
              <a:lnSpc>
                <a:spcPct val="80000"/>
              </a:lnSpc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11.b: x+(y+z)=(x+y)+z</a:t>
            </a:r>
          </a:p>
          <a:p>
            <a:pPr lvl="1" eaLnBrk="1" hangingPunct="1">
              <a:lnSpc>
                <a:spcPct val="80000"/>
              </a:lnSpc>
            </a:pPr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12.a: x.(y+z)=x.y+x.z</a:t>
            </a:r>
          </a:p>
          <a:p>
            <a:pPr lvl="1" eaLnBrk="1" hangingPunct="1">
              <a:lnSpc>
                <a:spcPct val="80000"/>
              </a:lnSpc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12.b: x+y.z=(x+y).(x+z)</a:t>
            </a:r>
          </a:p>
          <a:p>
            <a:pPr lvl="1" eaLnBrk="1" hangingPunct="1">
              <a:lnSpc>
                <a:spcPct val="80000"/>
              </a:lnSpc>
            </a:pPr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13.a: x+x.y=x</a:t>
            </a:r>
          </a:p>
          <a:p>
            <a:pPr lvl="1" eaLnBrk="1" hangingPunct="1">
              <a:lnSpc>
                <a:spcPct val="80000"/>
              </a:lnSpc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13.b: x.(x+y)=x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495410" y="1234282"/>
            <a:ext cx="51876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Tính giao hoán (commutative)</a:t>
            </a: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537832" y="2580194"/>
            <a:ext cx="447109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Tính kết hợp (associative)</a:t>
            </a: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537832" y="4232942"/>
            <a:ext cx="47083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Tính phân bố (Distributive)</a:t>
            </a: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6574701" y="5464244"/>
            <a:ext cx="44342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Tính thu hút (Absorption)</a:t>
            </a: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365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433485" y="142723"/>
            <a:ext cx="8111612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Các định lý cơ bản của đại số Boole </a:t>
            </a:r>
            <a:r>
              <a:rPr lang="nl-BE" sz="3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(tiếp)</a:t>
            </a:r>
          </a:p>
        </p:txBody>
      </p:sp>
      <p:sp>
        <p:nvSpPr>
          <p:cNvPr id="11" name="Rectangle 10"/>
          <p:cNvSpPr>
            <a:spLocks noGrp="1" noChangeArrowheads="1"/>
          </p:cNvSpPr>
          <p:nvPr/>
        </p:nvSpPr>
        <p:spPr bwMode="auto">
          <a:xfrm>
            <a:off x="499189" y="1234282"/>
            <a:ext cx="9661577" cy="5144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/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14.a: x.y+x.y’=x</a:t>
            </a:r>
          </a:p>
          <a:p>
            <a:pPr lvl="1" eaLnBrk="1" hangingPunct="1"/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14.b: (x+y).(x+y’)=x</a:t>
            </a:r>
          </a:p>
          <a:p>
            <a:pPr lvl="1" eaLnBrk="1" hangingPunct="1"/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15.a: (x.y)’=x’+y’</a:t>
            </a:r>
          </a:p>
          <a:p>
            <a:pPr lvl="1" eaLnBrk="1" hangingPunct="1"/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15.b: (x+y)’=x’.y’</a:t>
            </a:r>
          </a:p>
          <a:p>
            <a:pPr lvl="1" eaLnBrk="1" hangingPunct="1"/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16.a: x+x’.y=x+y</a:t>
            </a:r>
          </a:p>
          <a:p>
            <a:pPr lvl="1" eaLnBrk="1" hangingPunct="1"/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16.b: x.(x’+y)=xy</a:t>
            </a:r>
          </a:p>
          <a:p>
            <a:pPr lvl="1" eaLnBrk="1" hangingPunct="1"/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990506" y="1586925"/>
            <a:ext cx="605892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Tính phối hợp (combining)</a:t>
            </a: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5990506" y="3221581"/>
            <a:ext cx="51592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Định lý DeMorgan</a:t>
            </a: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5990506" y="5047966"/>
            <a:ext cx="56991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Chứng minh bằng bảng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thật</a:t>
            </a: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755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433485" y="142723"/>
            <a:ext cx="8111612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Các định lý cơ bản của đại số Boole </a:t>
            </a:r>
            <a:r>
              <a:rPr lang="nl-BE" sz="3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(tiếp)</a:t>
            </a:r>
          </a:p>
        </p:txBody>
      </p:sp>
      <p:sp>
        <p:nvSpPr>
          <p:cNvPr id="11" name="Rectangle 10"/>
          <p:cNvSpPr>
            <a:spLocks noGrp="1" noChangeArrowheads="1"/>
          </p:cNvSpPr>
          <p:nvPr/>
        </p:nvSpPr>
        <p:spPr bwMode="auto">
          <a:xfrm>
            <a:off x="7747888" y="776982"/>
            <a:ext cx="4031247" cy="5144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90000"/>
              </a:lnSpc>
            </a:pP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8.b: x+x’=1</a:t>
            </a:r>
          </a:p>
          <a:p>
            <a:pPr lvl="1" eaLnBrk="1" hangingPunct="1">
              <a:lnSpc>
                <a:spcPct val="90000"/>
              </a:lnSpc>
            </a:pP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9: </a:t>
            </a:r>
            <a:r>
              <a:rPr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x’’=x</a:t>
            </a:r>
          </a:p>
          <a:p>
            <a:pPr lvl="1" eaLnBrk="1" hangingPunct="1">
              <a:lnSpc>
                <a:spcPct val="80000"/>
              </a:lnSpc>
            </a:pP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10.a: x.y=y.x</a:t>
            </a:r>
          </a:p>
          <a:p>
            <a:pPr lvl="1" eaLnBrk="1" hangingPunct="1">
              <a:lnSpc>
                <a:spcPct val="80000"/>
              </a:lnSpc>
            </a:pP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10.b: x+y=y+x</a:t>
            </a:r>
          </a:p>
          <a:p>
            <a:pPr lvl="1" eaLnBrk="1" hangingPunct="1">
              <a:lnSpc>
                <a:spcPct val="80000"/>
              </a:lnSpc>
            </a:pP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11.a: x.(y.z)=(x.y).z</a:t>
            </a:r>
          </a:p>
          <a:p>
            <a:pPr lvl="1" eaLnBrk="1" hangingPunct="1">
              <a:lnSpc>
                <a:spcPct val="80000"/>
              </a:lnSpc>
            </a:pP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11.b: x+(y+z)=(x+y)+z</a:t>
            </a:r>
          </a:p>
          <a:p>
            <a:pPr lvl="1" eaLnBrk="1" hangingPunct="1">
              <a:lnSpc>
                <a:spcPct val="80000"/>
              </a:lnSpc>
            </a:pP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12.a: x.(y+z)=x.y+x.z</a:t>
            </a:r>
          </a:p>
          <a:p>
            <a:pPr lvl="1" eaLnBrk="1" hangingPunct="1">
              <a:lnSpc>
                <a:spcPct val="80000"/>
              </a:lnSpc>
            </a:pP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12.b: x+y.z=(x+y).(x+z)</a:t>
            </a:r>
          </a:p>
          <a:p>
            <a:pPr lvl="1" eaLnBrk="1" hangingPunct="1">
              <a:lnSpc>
                <a:spcPct val="80000"/>
              </a:lnSpc>
            </a:pP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13.a: x+x.y=x</a:t>
            </a:r>
          </a:p>
          <a:p>
            <a:pPr lvl="1" eaLnBrk="1" hangingPunct="1">
              <a:lnSpc>
                <a:spcPct val="80000"/>
              </a:lnSpc>
            </a:pP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13.b: x.(x+y)=x</a:t>
            </a:r>
            <a:endParaRPr lang="en-US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14.a: x.y+x.y’=x</a:t>
            </a:r>
          </a:p>
          <a:p>
            <a:pPr lvl="1" eaLnBrk="1" hangingPunct="1"/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14.b: (x+y).(x+y’)=x</a:t>
            </a:r>
          </a:p>
          <a:p>
            <a:pPr lvl="1" eaLnBrk="1" hangingPunct="1"/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15.a: (x.y)’=x’+y’</a:t>
            </a:r>
          </a:p>
          <a:p>
            <a:pPr lvl="1" eaLnBrk="1" hangingPunct="1"/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15.b: (x+y)’=x’.y’</a:t>
            </a:r>
          </a:p>
          <a:p>
            <a:pPr lvl="1" eaLnBrk="1" hangingPunct="1"/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16.a: x+x’.y=x+y</a:t>
            </a:r>
          </a:p>
          <a:p>
            <a:pPr lvl="1" eaLnBrk="1" hangingPunct="1"/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16.b: x.(x’+y)=xy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368710" y="776982"/>
            <a:ext cx="4535799" cy="5771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/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1.a:  0.0 =0</a:t>
            </a:r>
          </a:p>
          <a:p>
            <a:pPr lvl="1" eaLnBrk="1" hangingPunct="1"/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1.b: 1+1=1</a:t>
            </a:r>
          </a:p>
          <a:p>
            <a:pPr lvl="1" eaLnBrk="1" hangingPunct="1"/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2.a: 1.1=1</a:t>
            </a:r>
          </a:p>
          <a:p>
            <a:pPr lvl="1" eaLnBrk="1" hangingPunct="1"/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2.b: 0+0=0</a:t>
            </a:r>
            <a:endParaRPr lang="en-US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SzPct val="65000"/>
            </a:pP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3.a: 0.1 =1.0=0</a:t>
            </a:r>
          </a:p>
          <a:p>
            <a:pPr lvl="1" eaLnBrk="1" hangingPunct="1">
              <a:buSzPct val="65000"/>
            </a:pP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3.b: 0+1=1+0=1</a:t>
            </a:r>
          </a:p>
          <a:p>
            <a:pPr lvl="1" eaLnBrk="1" hangingPunct="1">
              <a:buSzPct val="65000"/>
            </a:pP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4.a: If x=0 then x’=1</a:t>
            </a:r>
          </a:p>
          <a:p>
            <a:pPr lvl="1" eaLnBrk="1" hangingPunct="1">
              <a:buSzPct val="65000"/>
            </a:pP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4.b: If x=1 then x’=0</a:t>
            </a:r>
            <a:endParaRPr lang="en-US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5.a: x.0=0</a:t>
            </a:r>
          </a:p>
          <a:p>
            <a:pPr lvl="1" eaLnBrk="1" hangingPunct="1">
              <a:lnSpc>
                <a:spcPct val="90000"/>
              </a:lnSpc>
            </a:pP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5.b: x+1=1</a:t>
            </a:r>
          </a:p>
          <a:p>
            <a:pPr lvl="1" eaLnBrk="1" hangingPunct="1">
              <a:lnSpc>
                <a:spcPct val="90000"/>
              </a:lnSpc>
            </a:pP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6.a: x.1=x</a:t>
            </a:r>
          </a:p>
          <a:p>
            <a:pPr lvl="1" eaLnBrk="1" hangingPunct="1">
              <a:lnSpc>
                <a:spcPct val="90000"/>
              </a:lnSpc>
            </a:pP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6.b: x+0=x</a:t>
            </a:r>
          </a:p>
          <a:p>
            <a:pPr lvl="1" eaLnBrk="1" hangingPunct="1">
              <a:lnSpc>
                <a:spcPct val="90000"/>
              </a:lnSpc>
            </a:pP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7.a: x.x=x</a:t>
            </a:r>
          </a:p>
          <a:p>
            <a:pPr lvl="1" eaLnBrk="1" hangingPunct="1">
              <a:lnSpc>
                <a:spcPct val="90000"/>
              </a:lnSpc>
            </a:pP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7.b: x+x=x</a:t>
            </a:r>
          </a:p>
          <a:p>
            <a:pPr lvl="1" eaLnBrk="1" hangingPunct="1">
              <a:lnSpc>
                <a:spcPct val="90000"/>
              </a:lnSpc>
            </a:pP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8.a: x.x’=0</a:t>
            </a:r>
          </a:p>
          <a:p>
            <a:pPr marL="393700" lvl="1" indent="0" eaLnBrk="1" hangingPunct="1">
              <a:buSzPct val="65000"/>
              <a:buNone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endParaRPr lang="en-US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466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153265" y="245962"/>
            <a:ext cx="8863780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Chứng minh các đẳng thức trong đại số Boole</a:t>
            </a:r>
            <a:endParaRPr lang="nl-BE" sz="32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5162205" y="1386682"/>
            <a:ext cx="7223760" cy="5144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12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(A’ + B’ + C’).(B’+C).(A+B’) = B’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D.B’ + D.A’.B + D.A.B.C + D.A.C’ = D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(A+B.C)’ = A’.B’ + A’.C’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(A.(B+C) + A’.B)’ = B’.(A’+C’)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A.B + A’.C.D + B.C.D = A.B + A’.C.D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(A+B’).(A’+C).(B’+C) = (A+B’).(A’+C)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A.B.C+A’D+B’.D+C.D=A.B.C+A’.D+B’.D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(A.D + B + C).(A.D+(B+C)’) = A.D</a:t>
            </a:r>
            <a:endParaRPr lang="vi-V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3700" lvl="1" indent="0" eaLnBrk="1" hangingPunct="1">
              <a:buNone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/>
        </p:nvSpPr>
        <p:spPr bwMode="auto">
          <a:xfrm>
            <a:off x="-231280" y="1386682"/>
            <a:ext cx="6816435" cy="5144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12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 + B + (A + B).C = A + B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A.B’.(A.B’+B’.C) = A.B’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A.B’.C + B’ = B’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B + A.B’.C’.D = B + A.C’.D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B’.(A + B + C) = B’.(A + C)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(A + B).((A+B)’+C) = (A+B).C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A.B + (A.B)’.C.D’ = A.B + C.D’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A.B.C + A.B’.C = A.C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1035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3904820" y="231370"/>
            <a:ext cx="5334614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>
                <a:latin typeface="Times New Roman" panose="02020603050405020304" pitchFamily="18" charset="0"/>
                <a:cs typeface="Times New Roman" panose="02020603050405020304" pitchFamily="18" charset="0"/>
              </a:rPr>
              <a:t>Biểu diễn hàm logic</a:t>
            </a:r>
            <a:endParaRPr lang="nl-BE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99188" y="968790"/>
            <a:ext cx="6683277" cy="50260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altLang="en-US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VD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 = A AND B hay F = A.B</a:t>
            </a:r>
          </a:p>
          <a:p>
            <a:pPr>
              <a:lnSpc>
                <a:spcPct val="120000"/>
              </a:lnSpc>
            </a:pP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thật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</a:t>
            </a: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 3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465" y="968790"/>
            <a:ext cx="4755356" cy="1755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877" y="2888226"/>
            <a:ext cx="2649251" cy="3490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2328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3167400" y="231370"/>
            <a:ext cx="6522290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>
                <a:latin typeface="Times New Roman" panose="02020603050405020304" pitchFamily="18" charset="0"/>
                <a:cs typeface="Times New Roman" panose="02020603050405020304" pitchFamily="18" charset="0"/>
              </a:rPr>
              <a:t>Biểu diễn hàm logic </a:t>
            </a:r>
            <a:r>
              <a:rPr lang="nl-BE" i="1">
                <a:latin typeface="Times New Roman" panose="02020603050405020304" pitchFamily="18" charset="0"/>
                <a:cs typeface="Times New Roman" panose="02020603050405020304" pitchFamily="18" charset="0"/>
              </a:rPr>
              <a:t>(tiếp)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99187" y="968790"/>
            <a:ext cx="11063547" cy="50260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/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</a:t>
            </a:r>
          </a:p>
          <a:p>
            <a:pPr lvl="1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VD: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 = A . B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167976"/>
              </p:ext>
            </p:extLst>
          </p:nvPr>
        </p:nvGraphicFramePr>
        <p:xfrm>
          <a:off x="3505661" y="2648245"/>
          <a:ext cx="5785822" cy="4083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317022" imgH="1611866" progId="Visio.Drawing.11">
                  <p:embed/>
                </p:oleObj>
              </mc:Choice>
              <mc:Fallback>
                <p:oleObj name="Visio" r:id="rId3" imgW="2317022" imgH="1611866" progId="Visio.Drawing.11">
                  <p:embed/>
                  <p:pic>
                    <p:nvPicPr>
                      <p:cNvPr id="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661" y="2648245"/>
                        <a:ext cx="5785822" cy="40839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5097022" y="3368027"/>
            <a:ext cx="418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nl-BE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6014865" y="3373422"/>
            <a:ext cx="418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nl-BE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5986715" y="4735162"/>
            <a:ext cx="418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nl-BE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5097022" y="6088699"/>
            <a:ext cx="418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nl-BE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5965425" y="6060385"/>
            <a:ext cx="418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nl-BE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6897820" y="3368027"/>
            <a:ext cx="418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nl-BE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6864872" y="4735162"/>
            <a:ext cx="418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nl-BE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5090358" y="4750163"/>
            <a:ext cx="418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nl-BE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6891613" y="6132692"/>
            <a:ext cx="418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nl-BE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48738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3586518" y="233067"/>
            <a:ext cx="9217742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 sz="3800">
                <a:latin typeface="Times New Roman" panose="02020603050405020304" pitchFamily="18" charset="0"/>
                <a:cs typeface="Times New Roman" panose="02020603050405020304" pitchFamily="18" charset="0"/>
              </a:rPr>
              <a:t>Biểu diễn các hàm logic cơ bản</a:t>
            </a:r>
            <a:endParaRPr lang="nl-BE" sz="38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99189" y="1413387"/>
            <a:ext cx="8458200" cy="634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: Y=A OR B hay Y= A+B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thật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99189" y="890167"/>
            <a:ext cx="7696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2800" b="1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OR:</a:t>
            </a:r>
          </a:p>
        </p:txBody>
      </p:sp>
      <p:graphicFrame>
        <p:nvGraphicFramePr>
          <p:cNvPr id="11" name="Group 1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7453589"/>
              </p:ext>
            </p:extLst>
          </p:nvPr>
        </p:nvGraphicFramePr>
        <p:xfrm>
          <a:off x="8957389" y="1118120"/>
          <a:ext cx="2761535" cy="2255100"/>
        </p:xfrm>
        <a:graphic>
          <a:graphicData uri="http://schemas.openxmlformats.org/drawingml/2006/table">
            <a:tbl>
              <a:tblPr/>
              <a:tblGrid>
                <a:gridCol w="597590">
                  <a:extLst>
                    <a:ext uri="{9D8B030D-6E8A-4147-A177-3AD203B41FA5}">
                      <a16:colId xmlns:a16="http://schemas.microsoft.com/office/drawing/2014/main" val="501391634"/>
                    </a:ext>
                  </a:extLst>
                </a:gridCol>
                <a:gridCol w="601302">
                  <a:extLst>
                    <a:ext uri="{9D8B030D-6E8A-4147-A177-3AD203B41FA5}">
                      <a16:colId xmlns:a16="http://schemas.microsoft.com/office/drawing/2014/main" val="2616727881"/>
                    </a:ext>
                  </a:extLst>
                </a:gridCol>
                <a:gridCol w="1562643">
                  <a:extLst>
                    <a:ext uri="{9D8B030D-6E8A-4147-A177-3AD203B41FA5}">
                      <a16:colId xmlns:a16="http://schemas.microsoft.com/office/drawing/2014/main" val="4091607909"/>
                    </a:ext>
                  </a:extLst>
                </a:gridCol>
              </a:tblGrid>
              <a:tr h="45102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NI-Times" pitchFamily="2" charset="0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NI-Times" pitchFamily="2" charset="0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NI-Times" pitchFamily="2" charset="0"/>
                          <a:cs typeface="Times New Roman" panose="02020603050405020304" pitchFamily="18" charset="0"/>
                        </a:rPr>
                        <a:t>Y=A+B</a:t>
                      </a:r>
                      <a:endParaRPr kumimoji="0" lang="en-US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8157031"/>
                  </a:ext>
                </a:extLst>
              </a:tr>
              <a:tr h="45102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NI-Times" pitchFamily="2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NI-Times" pitchFamily="2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NI-Times" pitchFamily="2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1838229"/>
                  </a:ext>
                </a:extLst>
              </a:tr>
              <a:tr h="45102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NI-Times" pitchFamily="2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NI-Times" pitchFamily="2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NI-Times" pitchFamily="2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177085"/>
                  </a:ext>
                </a:extLst>
              </a:tr>
              <a:tr h="45102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NI-Times" pitchFamily="2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NI-Times" pitchFamily="2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NI-Times" pitchFamily="2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810544"/>
                  </a:ext>
                </a:extLst>
              </a:tr>
              <a:tr h="45102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NI-Times" pitchFamily="2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NI-Times" pitchFamily="2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NI-Times" pitchFamily="2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284232"/>
                  </a:ext>
                </a:extLst>
              </a:tr>
            </a:tbl>
          </a:graphicData>
        </a:graphic>
      </p:graphicFrame>
      <p:graphicFrame>
        <p:nvGraphicFramePr>
          <p:cNvPr id="15" name="Object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798573"/>
              </p:ext>
            </p:extLst>
          </p:nvPr>
        </p:nvGraphicFramePr>
        <p:xfrm>
          <a:off x="7044668" y="4070555"/>
          <a:ext cx="4674256" cy="2654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505600" imgH="1412640" progId="Visio.Drawing.11">
                  <p:embed/>
                </p:oleObj>
              </mc:Choice>
              <mc:Fallback>
                <p:oleObj name="Visio" r:id="rId3" imgW="2505600" imgH="1412640" progId="Visio.Drawing.11">
                  <p:embed/>
                  <p:pic>
                    <p:nvPicPr>
                      <p:cNvPr id="15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4668" y="4070555"/>
                        <a:ext cx="4674256" cy="26543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26196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670799" y="268561"/>
            <a:ext cx="10264877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 sz="3800">
                <a:latin typeface="Times New Roman" panose="02020603050405020304" pitchFamily="18" charset="0"/>
                <a:cs typeface="Times New Roman" panose="02020603050405020304" pitchFamily="18" charset="0"/>
              </a:rPr>
              <a:t>Biểu diễn các hàm logic cơ bản </a:t>
            </a:r>
            <a:r>
              <a:rPr lang="nl-BE" sz="3800" i="1">
                <a:latin typeface="Times New Roman" panose="02020603050405020304" pitchFamily="18" charset="0"/>
                <a:cs typeface="Times New Roman" panose="02020603050405020304" pitchFamily="18" charset="0"/>
              </a:rPr>
              <a:t>(tiếp)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99189" y="1413387"/>
            <a:ext cx="8458200" cy="634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: Y=A AND B hay Y= A . B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thật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99189" y="890167"/>
            <a:ext cx="7696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2800" b="1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AND:</a:t>
            </a:r>
          </a:p>
        </p:txBody>
      </p:sp>
      <p:graphicFrame>
        <p:nvGraphicFramePr>
          <p:cNvPr id="17" name="Group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551396"/>
              </p:ext>
            </p:extLst>
          </p:nvPr>
        </p:nvGraphicFramePr>
        <p:xfrm>
          <a:off x="8729733" y="1141783"/>
          <a:ext cx="2862333" cy="2529350"/>
        </p:xfrm>
        <a:graphic>
          <a:graphicData uri="http://schemas.openxmlformats.org/drawingml/2006/table">
            <a:tbl>
              <a:tblPr/>
              <a:tblGrid>
                <a:gridCol w="619403">
                  <a:extLst>
                    <a:ext uri="{9D8B030D-6E8A-4147-A177-3AD203B41FA5}">
                      <a16:colId xmlns:a16="http://schemas.microsoft.com/office/drawing/2014/main" val="3392895187"/>
                    </a:ext>
                  </a:extLst>
                </a:gridCol>
                <a:gridCol w="621327">
                  <a:extLst>
                    <a:ext uri="{9D8B030D-6E8A-4147-A177-3AD203B41FA5}">
                      <a16:colId xmlns:a16="http://schemas.microsoft.com/office/drawing/2014/main" val="884042505"/>
                    </a:ext>
                  </a:extLst>
                </a:gridCol>
                <a:gridCol w="1621603">
                  <a:extLst>
                    <a:ext uri="{9D8B030D-6E8A-4147-A177-3AD203B41FA5}">
                      <a16:colId xmlns:a16="http://schemas.microsoft.com/office/drawing/2014/main" val="426710734"/>
                    </a:ext>
                  </a:extLst>
                </a:gridCol>
              </a:tblGrid>
              <a:tr h="5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NI-Times" pitchFamily="2" charset="0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NI-Times" pitchFamily="2" charset="0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NI-Times" pitchFamily="2" charset="0"/>
                          <a:cs typeface="Times New Roman" panose="02020603050405020304" pitchFamily="18" charset="0"/>
                        </a:rPr>
                        <a:t>Y=A.B</a:t>
                      </a:r>
                      <a:endParaRPr kumimoji="0" lang="en-US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317894"/>
                  </a:ext>
                </a:extLst>
              </a:tr>
              <a:tr h="505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NI-Times" pitchFamily="2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NI-Times" pitchFamily="2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NI-Times" pitchFamily="2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178348"/>
                  </a:ext>
                </a:extLst>
              </a:tr>
              <a:tr h="5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NI-Times" pitchFamily="2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NI-Times" pitchFamily="2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NI-Times" pitchFamily="2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1553963"/>
                  </a:ext>
                </a:extLst>
              </a:tr>
              <a:tr h="505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NI-Times" pitchFamily="2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NI-Times" pitchFamily="2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NI-Times" pitchFamily="2" charset="0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871617"/>
                  </a:ext>
                </a:extLst>
              </a:tr>
              <a:tr h="49962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NI-Times" pitchFamily="2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NI-Times" pitchFamily="2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NI-Times" pitchFamily="2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994793"/>
                  </a:ext>
                </a:extLst>
              </a:tr>
            </a:tbl>
          </a:graphicData>
        </a:graphic>
      </p:graphicFrame>
      <p:graphicFrame>
        <p:nvGraphicFramePr>
          <p:cNvPr id="18" name="Object 1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186677"/>
              </p:ext>
            </p:extLst>
          </p:nvPr>
        </p:nvGraphicFramePr>
        <p:xfrm>
          <a:off x="7470280" y="4297802"/>
          <a:ext cx="4121786" cy="2383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505600" imgH="1412640" progId="Visio.Drawing.11">
                  <p:embed/>
                </p:oleObj>
              </mc:Choice>
              <mc:Fallback>
                <p:oleObj name="Visio" r:id="rId3" imgW="2505600" imgH="1412640" progId="Visio.Drawing.11">
                  <p:embed/>
                  <p:pic>
                    <p:nvPicPr>
                      <p:cNvPr id="18" name="Object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0280" y="4297802"/>
                        <a:ext cx="4121786" cy="23832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33399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970057" y="258642"/>
            <a:ext cx="10264877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 sz="3800">
                <a:latin typeface="Times New Roman" panose="02020603050405020304" pitchFamily="18" charset="0"/>
                <a:cs typeface="Times New Roman" panose="02020603050405020304" pitchFamily="18" charset="0"/>
              </a:rPr>
              <a:t>Biểu diễn các hàm logic cơ bản </a:t>
            </a:r>
            <a:r>
              <a:rPr lang="nl-BE" sz="3800" i="1">
                <a:latin typeface="Times New Roman" panose="02020603050405020304" pitchFamily="18" charset="0"/>
                <a:cs typeface="Times New Roman" panose="02020603050405020304" pitchFamily="18" charset="0"/>
              </a:rPr>
              <a:t>(tiếp)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99189" y="1413387"/>
            <a:ext cx="8458200" cy="634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: Y=NOT A hay Y= A’ hay Y = 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thật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99189" y="890167"/>
            <a:ext cx="7696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2800" b="1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NOT:</a:t>
            </a:r>
          </a:p>
        </p:txBody>
      </p:sp>
      <p:graphicFrame>
        <p:nvGraphicFramePr>
          <p:cNvPr id="9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902682"/>
              </p:ext>
            </p:extLst>
          </p:nvPr>
        </p:nvGraphicFramePr>
        <p:xfrm>
          <a:off x="6882580" y="1437087"/>
          <a:ext cx="3079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4957" imgH="203024" progId="Equation.3">
                  <p:embed/>
                </p:oleObj>
              </mc:Choice>
              <mc:Fallback>
                <p:oleObj name="Equation" r:id="rId3" imgW="164957" imgH="203024" progId="Equation.3">
                  <p:embed/>
                  <p:pic>
                    <p:nvPicPr>
                      <p:cNvPr id="9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2580" y="1437087"/>
                        <a:ext cx="307975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593820"/>
              </p:ext>
            </p:extLst>
          </p:nvPr>
        </p:nvGraphicFramePr>
        <p:xfrm>
          <a:off x="3527177" y="4648200"/>
          <a:ext cx="5929401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501660" imgH="928777" progId="Visio.Drawing.11">
                  <p:embed/>
                </p:oleObj>
              </mc:Choice>
              <mc:Fallback>
                <p:oleObj name="Visio" r:id="rId5" imgW="2501660" imgH="928777" progId="Visio.Drawing.11">
                  <p:embed/>
                  <p:pic>
                    <p:nvPicPr>
                      <p:cNvPr id="12" name="Object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7177" y="4648200"/>
                        <a:ext cx="5929401" cy="2209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690" y="1558018"/>
            <a:ext cx="2898232" cy="167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83506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3202814" y="176452"/>
            <a:ext cx="10264877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 sz="3800">
                <a:latin typeface="Times New Roman" panose="02020603050405020304" pitchFamily="18" charset="0"/>
                <a:cs typeface="Times New Roman" panose="02020603050405020304" pitchFamily="18" charset="0"/>
              </a:rPr>
              <a:t>Biểu diễn các hàm logic cơ bản </a:t>
            </a:r>
            <a:r>
              <a:rPr lang="nl-BE" sz="3800" i="1">
                <a:latin typeface="Times New Roman" panose="02020603050405020304" pitchFamily="18" charset="0"/>
                <a:cs typeface="Times New Roman" panose="02020603050405020304" pitchFamily="18" charset="0"/>
              </a:rPr>
              <a:t>(tiếp)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99189" y="1413387"/>
            <a:ext cx="8458200" cy="634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: Y=A NOR B hay Y= (A + B)’ hay Y =  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thật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99189" y="890167"/>
            <a:ext cx="7696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2800" b="1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NOR (NOT OR):</a:t>
            </a:r>
          </a:p>
        </p:txBody>
      </p:sp>
      <p:graphicFrame>
        <p:nvGraphicFramePr>
          <p:cNvPr id="1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5134985"/>
              </p:ext>
            </p:extLst>
          </p:nvPr>
        </p:nvGraphicFramePr>
        <p:xfrm>
          <a:off x="8063984" y="1442420"/>
          <a:ext cx="7620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06048" imgH="203024" progId="Equation.3">
                  <p:embed/>
                </p:oleObj>
              </mc:Choice>
              <mc:Fallback>
                <p:oleObj name="Equation" r:id="rId3" imgW="406048" imgH="203024" progId="Equation.3">
                  <p:embed/>
                  <p:pic>
                    <p:nvPicPr>
                      <p:cNvPr id="1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3984" y="1442420"/>
                        <a:ext cx="762000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0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389" y="1151777"/>
            <a:ext cx="3137890" cy="2358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8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259954"/>
              </p:ext>
            </p:extLst>
          </p:nvPr>
        </p:nvGraphicFramePr>
        <p:xfrm>
          <a:off x="7372601" y="4244682"/>
          <a:ext cx="4485101" cy="2524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505600" imgH="1412640" progId="Visio.Drawing.11">
                  <p:embed/>
                </p:oleObj>
              </mc:Choice>
              <mc:Fallback>
                <p:oleObj name="Visio" r:id="rId6" imgW="2505600" imgH="1412640" progId="Visio.Drawing.11">
                  <p:embed/>
                  <p:pic>
                    <p:nvPicPr>
                      <p:cNvPr id="18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2601" y="4244682"/>
                        <a:ext cx="4485101" cy="25248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1745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4227226" y="254833"/>
            <a:ext cx="7749915" cy="636338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D5F75E2-4427-4F7D-9AD0-D395963A1B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414104" y="1039308"/>
            <a:ext cx="8686800" cy="5026025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en-US" altLang="en-US" sz="2600">
              <a:solidFill>
                <a:schemeClr val="bg1"/>
              </a:solidFill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555182" y="566611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altLang="ja-JP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40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altLang="ja-JP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40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altLang="ja-JP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40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altLang="ja-JP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40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altLang="ja-JP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40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altLang="en-US" sz="4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337060"/>
              </p:ext>
            </p:extLst>
          </p:nvPr>
        </p:nvGraphicFramePr>
        <p:xfrm>
          <a:off x="5124955" y="2182308"/>
          <a:ext cx="6629400" cy="2100909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4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1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34" charset="-128"/>
                          <a:cs typeface="Times New Roman" panose="02020603050405020304" pitchFamily="18" charset="0"/>
                        </a:rPr>
                        <a:t>Tham</a:t>
                      </a:r>
                      <a:r>
                        <a:rPr kumimoji="0" lang="en-US" altLang="ja-JP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21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34" charset="-128"/>
                          <a:cs typeface="Times New Roman" panose="02020603050405020304" pitchFamily="18" charset="0"/>
                        </a:rPr>
                        <a:t>gia</a:t>
                      </a:r>
                      <a:r>
                        <a:rPr kumimoji="0" lang="en-US" altLang="ja-JP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21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34" charset="-128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kumimoji="0" lang="en-US" altLang="ja-JP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21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34" charset="-128"/>
                          <a:cs typeface="Times New Roman" panose="02020603050405020304" pitchFamily="18" charset="0"/>
                        </a:rPr>
                        <a:t>học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34" charset="-128"/>
                          <a:cs typeface="Times New Roman" panose="02020603050405020304" pitchFamily="18" charset="0"/>
                        </a:rPr>
                        <a:t>0%-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2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34" charset="-128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kumimoji="0" lang="en-US" altLang="ja-JP" sz="21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34" charset="-128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kumimoji="0" lang="en-US" altLang="ja-JP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21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34" charset="-128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kumimoji="0" lang="en-US" altLang="ja-JP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21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34" charset="-128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kumimoji="0" lang="en-US" altLang="ja-JP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21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34" charset="-128"/>
                          <a:cs typeface="Times New Roman" panose="02020603050405020304" pitchFamily="18" charset="0"/>
                        </a:rPr>
                        <a:t>giữa</a:t>
                      </a:r>
                      <a:r>
                        <a:rPr kumimoji="0" lang="en-US" altLang="ja-JP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21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34" charset="-128"/>
                          <a:cs typeface="Times New Roman" panose="02020603050405020304" pitchFamily="18" charset="0"/>
                        </a:rPr>
                        <a:t>kỳ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34" charset="-128"/>
                          <a:cs typeface="Times New Roman" panose="02020603050405020304" pitchFamily="18" charset="0"/>
                        </a:rPr>
                        <a:t>30%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1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34" charset="-128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kumimoji="0" lang="en-US" altLang="ja-JP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21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34" charset="-128"/>
                          <a:cs typeface="Times New Roman" panose="02020603050405020304" pitchFamily="18" charset="0"/>
                        </a:rPr>
                        <a:t>thi</a:t>
                      </a:r>
                      <a:r>
                        <a:rPr kumimoji="0" lang="en-US" altLang="ja-JP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21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34" charset="-128"/>
                          <a:cs typeface="Times New Roman" panose="02020603050405020304" pitchFamily="18" charset="0"/>
                        </a:rPr>
                        <a:t>cuối</a:t>
                      </a:r>
                      <a:r>
                        <a:rPr kumimoji="0" lang="en-US" altLang="ja-JP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ja-JP" sz="21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34" charset="-128"/>
                          <a:cs typeface="Times New Roman" panose="02020603050405020304" pitchFamily="18" charset="0"/>
                        </a:rPr>
                        <a:t>kỳ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34" charset="-128"/>
                          <a:cs typeface="Times New Roman" panose="02020603050405020304" pitchFamily="18" charset="0"/>
                        </a:rPr>
                        <a:t>70%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5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34" charset="-128"/>
                          <a:cs typeface="Times New Roman" panose="02020603050405020304" pitchFamily="18" charset="0"/>
                        </a:rPr>
                        <a:t>Tổng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ja-JP" sz="25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ＭＳ Ｐゴシック" pitchFamily="34" charset="-128"/>
                          <a:cs typeface="Times New Roman" panose="02020603050405020304" pitchFamily="18" charset="0"/>
                        </a:rPr>
                        <a:t>100%</a:t>
                      </a:r>
                      <a:endParaRPr kumimoji="0" lang="en-US" sz="21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73000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869381" y="212587"/>
            <a:ext cx="10264877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 sz="3800">
                <a:latin typeface="Times New Roman" panose="02020603050405020304" pitchFamily="18" charset="0"/>
                <a:cs typeface="Times New Roman" panose="02020603050405020304" pitchFamily="18" charset="0"/>
              </a:rPr>
              <a:t>Biểu diễn các hàm logic cơ bản </a:t>
            </a:r>
            <a:r>
              <a:rPr lang="nl-BE" sz="3800" i="1">
                <a:latin typeface="Times New Roman" panose="02020603050405020304" pitchFamily="18" charset="0"/>
                <a:cs typeface="Times New Roman" panose="02020603050405020304" pitchFamily="18" charset="0"/>
              </a:rPr>
              <a:t>(tiếp)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99189" y="1413387"/>
            <a:ext cx="8458200" cy="634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: Y=A NAND B hay Y= (A . B)’ hay Y =  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thật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99189" y="890167"/>
            <a:ext cx="7696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2800" b="1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NAND (NOT AND):</a:t>
            </a:r>
          </a:p>
        </p:txBody>
      </p:sp>
      <p:graphicFrame>
        <p:nvGraphicFramePr>
          <p:cNvPr id="11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010510"/>
              </p:ext>
            </p:extLst>
          </p:nvPr>
        </p:nvGraphicFramePr>
        <p:xfrm>
          <a:off x="8195389" y="1413387"/>
          <a:ext cx="5334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91847" imgH="215713" progId="Equation.3">
                  <p:embed/>
                </p:oleObj>
              </mc:Choice>
              <mc:Fallback>
                <p:oleObj name="Equation" r:id="rId3" imgW="291847" imgH="215713" progId="Equation.3">
                  <p:embed/>
                  <p:pic>
                    <p:nvPicPr>
                      <p:cNvPr id="11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5389" y="1413387"/>
                        <a:ext cx="533400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2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686" y="1022317"/>
            <a:ext cx="3103091" cy="2332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9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683183"/>
              </p:ext>
            </p:extLst>
          </p:nvPr>
        </p:nvGraphicFramePr>
        <p:xfrm>
          <a:off x="7504095" y="4164232"/>
          <a:ext cx="4490682" cy="2528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505600" imgH="1412640" progId="Visio.Drawing.11">
                  <p:embed/>
                </p:oleObj>
              </mc:Choice>
              <mc:Fallback>
                <p:oleObj name="Visio" r:id="rId6" imgW="2505600" imgH="1412640" progId="Visio.Drawing.11">
                  <p:embed/>
                  <p:pic>
                    <p:nvPicPr>
                      <p:cNvPr id="19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4095" y="4164232"/>
                        <a:ext cx="4490682" cy="25280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36057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877847" y="152747"/>
            <a:ext cx="10264877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 sz="3800">
                <a:latin typeface="Times New Roman" panose="02020603050405020304" pitchFamily="18" charset="0"/>
                <a:cs typeface="Times New Roman" panose="02020603050405020304" pitchFamily="18" charset="0"/>
              </a:rPr>
              <a:t>Biểu diễn các hàm logic cơ bản </a:t>
            </a:r>
            <a:r>
              <a:rPr lang="nl-BE" sz="3800" i="1">
                <a:latin typeface="Times New Roman" panose="02020603050405020304" pitchFamily="18" charset="0"/>
                <a:cs typeface="Times New Roman" panose="02020603050405020304" pitchFamily="18" charset="0"/>
              </a:rPr>
              <a:t>(tiếp)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99189" y="1413387"/>
            <a:ext cx="8458200" cy="7632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: Y=A XOR B hay Y= A . B’ + B’ . A</a:t>
            </a:r>
          </a:p>
          <a:p>
            <a:pPr>
              <a:spcBef>
                <a:spcPct val="50000"/>
              </a:spcBef>
              <a:buClr>
                <a:schemeClr val="accent2"/>
              </a:buClr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    hay   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thật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99189" y="890167"/>
            <a:ext cx="7696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2800" b="1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XOR :</a:t>
            </a:r>
          </a:p>
        </p:txBody>
      </p:sp>
      <p:graphicFrame>
        <p:nvGraphicFramePr>
          <p:cNvPr id="1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096058"/>
              </p:ext>
            </p:extLst>
          </p:nvPr>
        </p:nvGraphicFramePr>
        <p:xfrm>
          <a:off x="1876038" y="2046514"/>
          <a:ext cx="28194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97950" imgH="215806" progId="Equation.3">
                  <p:embed/>
                </p:oleObj>
              </mc:Choice>
              <mc:Fallback>
                <p:oleObj name="Equation" r:id="rId3" imgW="1497950" imgH="215806" progId="Equation.3">
                  <p:embed/>
                  <p:pic>
                    <p:nvPicPr>
                      <p:cNvPr id="1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6038" y="2046514"/>
                        <a:ext cx="2819400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362" y="1149184"/>
            <a:ext cx="3160869" cy="2298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7881365"/>
              </p:ext>
            </p:extLst>
          </p:nvPr>
        </p:nvGraphicFramePr>
        <p:xfrm>
          <a:off x="7219433" y="4164232"/>
          <a:ext cx="4474289" cy="2518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505600" imgH="1412640" progId="Visio.Drawing.11">
                  <p:embed/>
                </p:oleObj>
              </mc:Choice>
              <mc:Fallback>
                <p:oleObj name="Visio" r:id="rId6" imgW="2505600" imgH="1412640" progId="Visio.Drawing.11">
                  <p:embed/>
                  <p:pic>
                    <p:nvPicPr>
                      <p:cNvPr id="18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9433" y="4164232"/>
                        <a:ext cx="4474289" cy="25187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71647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413104" y="218589"/>
            <a:ext cx="10264877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 sz="3800">
                <a:latin typeface="Times New Roman" panose="02020603050405020304" pitchFamily="18" charset="0"/>
                <a:cs typeface="Times New Roman" panose="02020603050405020304" pitchFamily="18" charset="0"/>
              </a:rPr>
              <a:t>Biểu diễn các hàm logic cơ bản </a:t>
            </a:r>
            <a:r>
              <a:rPr lang="nl-BE" sz="3800" i="1">
                <a:latin typeface="Times New Roman" panose="02020603050405020304" pitchFamily="18" charset="0"/>
                <a:cs typeface="Times New Roman" panose="02020603050405020304" pitchFamily="18" charset="0"/>
              </a:rPr>
              <a:t>(tiếp)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99189" y="1413387"/>
            <a:ext cx="8458200" cy="698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: Y=A XNOR B hay Y= A . B = A’ . B’</a:t>
            </a:r>
          </a:p>
          <a:p>
            <a:pPr>
              <a:spcBef>
                <a:spcPct val="50000"/>
              </a:spcBef>
              <a:buClr>
                <a:schemeClr val="accent2"/>
              </a:buClr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    hay   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thật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99189" y="890167"/>
            <a:ext cx="7696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2800" b="1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XNOR :</a:t>
            </a:r>
          </a:p>
        </p:txBody>
      </p:sp>
      <p:graphicFrame>
        <p:nvGraphicFramePr>
          <p:cNvPr id="1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369880"/>
              </p:ext>
            </p:extLst>
          </p:nvPr>
        </p:nvGraphicFramePr>
        <p:xfrm>
          <a:off x="1846716" y="2084965"/>
          <a:ext cx="3949804" cy="426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32000" imgH="215900" progId="Equation.3">
                  <p:embed/>
                </p:oleObj>
              </mc:Choice>
              <mc:Fallback>
                <p:oleObj name="Equation" r:id="rId3" imgW="2032000" imgH="215900" progId="Equation.3">
                  <p:embed/>
                  <p:pic>
                    <p:nvPicPr>
                      <p:cNvPr id="11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6716" y="2084965"/>
                        <a:ext cx="3949804" cy="4265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727737"/>
              </p:ext>
            </p:extLst>
          </p:nvPr>
        </p:nvGraphicFramePr>
        <p:xfrm>
          <a:off x="7409435" y="4146619"/>
          <a:ext cx="4448268" cy="2504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505600" imgH="1412640" progId="Visio.Drawing.11">
                  <p:embed/>
                </p:oleObj>
              </mc:Choice>
              <mc:Fallback>
                <p:oleObj name="Visio" r:id="rId5" imgW="2505600" imgH="1412640" progId="Visio.Drawing.11">
                  <p:embed/>
                  <p:pic>
                    <p:nvPicPr>
                      <p:cNvPr id="13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9435" y="4146619"/>
                        <a:ext cx="4448268" cy="25040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2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223" y="986471"/>
            <a:ext cx="3453480" cy="2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31090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191115" y="231370"/>
            <a:ext cx="10740330" cy="73742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l-BE">
                <a:latin typeface="Times New Roman" panose="02020603050405020304" pitchFamily="18" charset="0"/>
                <a:cs typeface="Times New Roman" panose="02020603050405020304" pitchFamily="18" charset="0"/>
              </a:rPr>
              <a:t>Biểu diễn các hàm logic bằng bìa Các-nô</a:t>
            </a:r>
            <a:endParaRPr lang="nl-BE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99188" y="968790"/>
            <a:ext cx="10311380" cy="50260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bìa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Các-nô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(Karnaugh): </a:t>
            </a:r>
          </a:p>
          <a:p>
            <a:pPr lvl="1"/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đương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thật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Trong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bìa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thật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Tọa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endParaRPr lang="en-US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 = A.B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bìa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Các-nô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639" y="4262292"/>
            <a:ext cx="2590800" cy="211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535" y="3709040"/>
            <a:ext cx="2745658" cy="266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2719115" y="6222513"/>
            <a:ext cx="19924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nl-BE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Bảng sự thật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835341" y="6222512"/>
            <a:ext cx="17417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ð"/>
              <a:defRPr sz="2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è"/>
              <a:defRPr sz="14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nl-BE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Bìa Các-nô</a:t>
            </a:r>
          </a:p>
        </p:txBody>
      </p:sp>
    </p:spTree>
    <p:extLst>
      <p:ext uri="{BB962C8B-B14F-4D97-AF65-F5344CB8AC3E}">
        <p14:creationId xmlns:p14="http://schemas.microsoft.com/office/powerpoint/2010/main" val="2493313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2D7251-4B39-427F-842D-01C8272FFCC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40784" y="286135"/>
            <a:ext cx="566346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altLang="ko-KR" sz="5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altLang="ko-KR" sz="5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altLang="ko-KR" sz="5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5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ko-KR" altLang="en-US" sz="5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4B3717-B43B-4563-B085-3715CBD058DC}"/>
              </a:ext>
            </a:extLst>
          </p:cNvPr>
          <p:cNvGrpSpPr/>
          <p:nvPr/>
        </p:nvGrpSpPr>
        <p:grpSpPr>
          <a:xfrm>
            <a:off x="6397295" y="424635"/>
            <a:ext cx="5458493" cy="701496"/>
            <a:chOff x="5819650" y="1666120"/>
            <a:chExt cx="5458493" cy="70149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713619" y="1721965"/>
              <a:ext cx="4564524" cy="645651"/>
              <a:chOff x="6713619" y="1721965"/>
              <a:chExt cx="4564524" cy="645651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13619" y="1721965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Giới</a:t>
                </a:r>
                <a:r>
                  <a:rPr lang="en-US" altLang="ko-KR" sz="2700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700" b="1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thiệu</a:t>
                </a:r>
                <a:r>
                  <a:rPr lang="en-US" altLang="ko-KR" sz="2700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700" b="1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về</a:t>
                </a:r>
                <a:r>
                  <a:rPr lang="en-US" altLang="ko-KR" sz="2700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700" b="1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điện</a:t>
                </a:r>
                <a:r>
                  <a:rPr lang="en-US" altLang="ko-KR" sz="2700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700" b="1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tử</a:t>
                </a:r>
                <a:r>
                  <a:rPr lang="en-US" altLang="ko-KR" sz="2700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700" b="1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endParaRPr lang="ko-KR" altLang="en-US" sz="27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ko-KR" altLang="en-US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CB07EB-5AF0-45CD-B927-EBAF602181D2}"/>
              </a:ext>
            </a:extLst>
          </p:cNvPr>
          <p:cNvGrpSpPr/>
          <p:nvPr/>
        </p:nvGrpSpPr>
        <p:grpSpPr>
          <a:xfrm>
            <a:off x="6421795" y="1189833"/>
            <a:ext cx="5440021" cy="646331"/>
            <a:chOff x="5819650" y="1666120"/>
            <a:chExt cx="5440021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781492-1FA1-4EE9-87A1-4997D4F01DB5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Tổng</a:t>
              </a:r>
              <a:r>
                <a:rPr lang="en-US" altLang="ko-KR" sz="27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hợp</a:t>
              </a:r>
              <a:r>
                <a:rPr lang="en-US" altLang="ko-KR" sz="27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mạch</a:t>
              </a:r>
              <a:r>
                <a:rPr lang="en-US" altLang="ko-KR" sz="27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logic</a:t>
              </a:r>
              <a:endParaRPr lang="ko-KR" altLang="en-US" sz="27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9AEE55-A06B-4578-BBC8-B650ED0DEABC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ko-KR" altLang="en-US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CCAEFD-940F-43AD-B138-7AC7983A258D}"/>
              </a:ext>
            </a:extLst>
          </p:cNvPr>
          <p:cNvGrpSpPr/>
          <p:nvPr/>
        </p:nvGrpSpPr>
        <p:grpSpPr>
          <a:xfrm>
            <a:off x="6421795" y="1937633"/>
            <a:ext cx="5475028" cy="646331"/>
            <a:chOff x="5819650" y="1666120"/>
            <a:chExt cx="5475028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876439-7B60-4359-8451-3F9EFA3D510C}"/>
                </a:ext>
              </a:extLst>
            </p:cNvPr>
            <p:cNvSpPr txBox="1"/>
            <p:nvPr/>
          </p:nvSpPr>
          <p:spPr>
            <a:xfrm>
              <a:off x="6786986" y="1725646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Tối</a:t>
              </a:r>
              <a:r>
                <a:rPr lang="en-US" altLang="ko-KR" sz="27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ưu</a:t>
              </a:r>
              <a:r>
                <a:rPr lang="en-US" altLang="ko-KR" sz="27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hóa</a:t>
              </a:r>
              <a:r>
                <a:rPr lang="en-US" altLang="ko-KR" sz="27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hàm</a:t>
              </a:r>
              <a:r>
                <a:rPr lang="en-US" altLang="ko-KR" sz="27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logic	</a:t>
              </a:r>
              <a:endParaRPr lang="ko-KR" altLang="en-US" sz="27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5A42A5-241B-4616-801A-0591A81C946B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ko-KR" altLang="en-US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59021F-BBBC-426E-9612-9978882CAD42}"/>
              </a:ext>
            </a:extLst>
          </p:cNvPr>
          <p:cNvGrpSpPr/>
          <p:nvPr/>
        </p:nvGrpSpPr>
        <p:grpSpPr>
          <a:xfrm>
            <a:off x="6397295" y="2707192"/>
            <a:ext cx="5415521" cy="646331"/>
            <a:chOff x="5819650" y="1666120"/>
            <a:chExt cx="5415521" cy="64633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E57309-26D6-4654-9A76-C1BC37CCD6E7}"/>
                </a:ext>
              </a:extLst>
            </p:cNvPr>
            <p:cNvSpPr txBox="1"/>
            <p:nvPr/>
          </p:nvSpPr>
          <p:spPr>
            <a:xfrm>
              <a:off x="6727479" y="1732877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Mạch</a:t>
              </a:r>
              <a:r>
                <a:rPr lang="en-US" altLang="ko-KR" sz="27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tổ</a:t>
              </a:r>
              <a:r>
                <a:rPr lang="en-US" altLang="ko-KR" sz="27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hợp</a:t>
              </a:r>
              <a:endParaRPr lang="ko-KR" altLang="en-US" sz="27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7F97C7-1F12-487F-9440-A1F4D9A8DCC8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ko-KR" altLang="en-US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D4BEEDD-86DE-4E96-A635-24D514CE09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759021F-BBBC-426E-9612-9978882CAD42}"/>
              </a:ext>
            </a:extLst>
          </p:cNvPr>
          <p:cNvGrpSpPr/>
          <p:nvPr/>
        </p:nvGrpSpPr>
        <p:grpSpPr>
          <a:xfrm>
            <a:off x="6383435" y="3521749"/>
            <a:ext cx="5415521" cy="646331"/>
            <a:chOff x="5819650" y="1666120"/>
            <a:chExt cx="5415521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E57309-26D6-4654-9A76-C1BC37CCD6E7}"/>
                </a:ext>
              </a:extLst>
            </p:cNvPr>
            <p:cNvSpPr txBox="1"/>
            <p:nvPr/>
          </p:nvSpPr>
          <p:spPr>
            <a:xfrm>
              <a:off x="6727479" y="1732877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Mạch</a:t>
              </a:r>
              <a:r>
                <a:rPr lang="en-US" altLang="ko-KR" sz="27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tuần</a:t>
              </a:r>
              <a:r>
                <a:rPr lang="en-US" altLang="ko-KR" sz="27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tự</a:t>
              </a:r>
              <a:endParaRPr lang="ko-KR" altLang="en-US" sz="27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77F97C7-1F12-487F-9440-A1F4D9A8DCC8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05</a:t>
              </a:r>
              <a:endParaRPr lang="ko-KR" altLang="en-US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473377"/>
            <a:ext cx="6983876" cy="1811544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546361" y="2839121"/>
            <a:ext cx="664563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ko-KR" altLang="en-US" sz="4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F75E2-4427-4F7D-9AD0-D395963A1B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2D7251-4B39-427F-842D-01C8272FFCC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-468121" y="140441"/>
            <a:ext cx="6889916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altLang="ko-KR" sz="5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</a:p>
          <a:p>
            <a:pPr algn="ctr"/>
            <a:r>
              <a:rPr lang="en-US" altLang="ko-KR" sz="4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altLang="ko-KR" sz="4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altLang="ko-KR" sz="4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altLang="ko-KR" sz="4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altLang="ko-KR" sz="4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altLang="ko-KR" sz="4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ko-KR" altLang="en-US" sz="4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4B3717-B43B-4563-B085-3715CBD058DC}"/>
              </a:ext>
            </a:extLst>
          </p:cNvPr>
          <p:cNvGrpSpPr/>
          <p:nvPr/>
        </p:nvGrpSpPr>
        <p:grpSpPr>
          <a:xfrm>
            <a:off x="6435655" y="956049"/>
            <a:ext cx="5458493" cy="701496"/>
            <a:chOff x="5819650" y="1666120"/>
            <a:chExt cx="5458493" cy="70149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713619" y="1721965"/>
              <a:ext cx="4564524" cy="645651"/>
              <a:chOff x="6713619" y="1721965"/>
              <a:chExt cx="4564524" cy="645651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13619" y="1721965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Khái</a:t>
                </a:r>
                <a:r>
                  <a:rPr lang="en-US" altLang="ko-KR" sz="2700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700" b="1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niệm</a:t>
                </a:r>
                <a:r>
                  <a:rPr lang="en-US" altLang="ko-KR" sz="2700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700" b="1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chung</a:t>
                </a:r>
                <a:endParaRPr lang="ko-KR" altLang="en-US" sz="27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ko-KR" altLang="en-US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CB07EB-5AF0-45CD-B927-EBAF602181D2}"/>
              </a:ext>
            </a:extLst>
          </p:cNvPr>
          <p:cNvGrpSpPr/>
          <p:nvPr/>
        </p:nvGrpSpPr>
        <p:grpSpPr>
          <a:xfrm>
            <a:off x="6435655" y="2303071"/>
            <a:ext cx="5440021" cy="646331"/>
            <a:chOff x="5819650" y="1666120"/>
            <a:chExt cx="5440021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781492-1FA1-4EE9-87A1-4997D4F01DB5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Biểu</a:t>
              </a:r>
              <a:r>
                <a:rPr lang="en-US" altLang="ko-KR" sz="27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diễn</a:t>
              </a:r>
              <a:r>
                <a:rPr lang="en-US" altLang="ko-KR" sz="27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dữ</a:t>
              </a:r>
              <a:r>
                <a:rPr lang="en-US" altLang="ko-KR" sz="27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liệu</a:t>
              </a:r>
              <a:endParaRPr lang="ko-KR" altLang="en-US" sz="27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9AEE55-A06B-4578-BBC8-B650ED0DEABC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ko-KR" altLang="en-US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CCAEFD-940F-43AD-B138-7AC7983A258D}"/>
              </a:ext>
            </a:extLst>
          </p:cNvPr>
          <p:cNvGrpSpPr/>
          <p:nvPr/>
        </p:nvGrpSpPr>
        <p:grpSpPr>
          <a:xfrm>
            <a:off x="6426415" y="3693089"/>
            <a:ext cx="5475028" cy="646331"/>
            <a:chOff x="5819650" y="1666120"/>
            <a:chExt cx="5475028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876439-7B60-4359-8451-3F9EFA3D510C}"/>
                </a:ext>
              </a:extLst>
            </p:cNvPr>
            <p:cNvSpPr txBox="1"/>
            <p:nvPr/>
          </p:nvSpPr>
          <p:spPr>
            <a:xfrm>
              <a:off x="6786986" y="1725646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Đại </a:t>
              </a:r>
              <a:r>
                <a:rPr lang="en-US" altLang="ko-KR" sz="2700" b="1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altLang="ko-KR" sz="27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Boole	</a:t>
              </a:r>
              <a:endParaRPr lang="ko-KR" altLang="en-US" sz="27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5A42A5-241B-4616-801A-0591A81C946B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ko-KR" altLang="en-US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59021F-BBBC-426E-9612-9978882CAD42}"/>
              </a:ext>
            </a:extLst>
          </p:cNvPr>
          <p:cNvGrpSpPr/>
          <p:nvPr/>
        </p:nvGrpSpPr>
        <p:grpSpPr>
          <a:xfrm>
            <a:off x="6421795" y="5061608"/>
            <a:ext cx="5415521" cy="646331"/>
            <a:chOff x="5819650" y="1666120"/>
            <a:chExt cx="5415521" cy="64633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E57309-26D6-4654-9A76-C1BC37CCD6E7}"/>
                </a:ext>
              </a:extLst>
            </p:cNvPr>
            <p:cNvSpPr txBox="1"/>
            <p:nvPr/>
          </p:nvSpPr>
          <p:spPr>
            <a:xfrm>
              <a:off x="6727479" y="1732877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 </a:t>
              </a:r>
              <a:r>
                <a:rPr lang="en-US" altLang="ko-KR" sz="2700" b="1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cổng</a:t>
              </a:r>
              <a:r>
                <a:rPr lang="en-US" altLang="ko-KR" sz="27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logic </a:t>
              </a:r>
              <a:r>
                <a:rPr lang="en-US" altLang="ko-KR" sz="2700" b="1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cơ</a:t>
              </a:r>
              <a:r>
                <a:rPr lang="en-US" altLang="ko-KR" sz="27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bản</a:t>
              </a:r>
              <a:endParaRPr lang="ko-KR" altLang="en-US" sz="27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7F97C7-1F12-487F-9440-A1F4D9A8DCC8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ko-KR" altLang="en-US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D4BEEDD-86DE-4E96-A635-24D514CE09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45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473377"/>
            <a:ext cx="6983876" cy="1811544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756224" y="2963650"/>
            <a:ext cx="664563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endParaRPr lang="ko-KR" altLang="en-US" sz="4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F75E2-4427-4F7D-9AD0-D395963A1B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1142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4D70A23FD3474F8DEA7DC11F3A63C9" ma:contentTypeVersion="13" ma:contentTypeDescription="Create a new document." ma:contentTypeScope="" ma:versionID="7cd0e34b347bf8fa060fd806af76c9a3">
  <xsd:schema xmlns:xsd="http://www.w3.org/2001/XMLSchema" xmlns:xs="http://www.w3.org/2001/XMLSchema" xmlns:p="http://schemas.microsoft.com/office/2006/metadata/properties" xmlns:ns2="03badfed-b8d5-41ac-8263-c8f7290caafd" xmlns:ns3="e738207b-8185-4915-aabe-7d684b6a3e96" targetNamespace="http://schemas.microsoft.com/office/2006/metadata/properties" ma:root="true" ma:fieldsID="c0c1cfb4b2922d81d02573d50ce2b167" ns2:_="" ns3:_="">
    <xsd:import namespace="03badfed-b8d5-41ac-8263-c8f7290caafd"/>
    <xsd:import namespace="e738207b-8185-4915-aabe-7d684b6a3e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badfed-b8d5-41ac-8263-c8f7290caa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546fe6cf-c6c6-432e-bc3b-e1a865b285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38207b-8185-4915-aabe-7d684b6a3e9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030cc64f-67ef-4862-9cac-14975d911082}" ma:internalName="TaxCatchAll" ma:showField="CatchAllData" ma:web="e738207b-8185-4915-aabe-7d684b6a3e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3badfed-b8d5-41ac-8263-c8f7290caafd">
      <Terms xmlns="http://schemas.microsoft.com/office/infopath/2007/PartnerControls"/>
    </lcf76f155ced4ddcb4097134ff3c332f>
    <TaxCatchAll xmlns="e738207b-8185-4915-aabe-7d684b6a3e96" xsi:nil="true"/>
  </documentManagement>
</p:properties>
</file>

<file path=customXml/itemProps1.xml><?xml version="1.0" encoding="utf-8"?>
<ds:datastoreItem xmlns:ds="http://schemas.openxmlformats.org/officeDocument/2006/customXml" ds:itemID="{A60E0B92-0AD8-4302-B5FB-339A0F47B09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59148C-1056-42EB-8A88-1F759B0D7F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badfed-b8d5-41ac-8263-c8f7290caafd"/>
    <ds:schemaRef ds:uri="e738207b-8185-4915-aabe-7d684b6a3e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250BCB-C7AA-4B7F-A3E1-A49B4603EC70}">
  <ds:schemaRefs>
    <ds:schemaRef ds:uri="http://schemas.microsoft.com/office/2006/metadata/properties"/>
    <ds:schemaRef ds:uri="http://schemas.microsoft.com/office/infopath/2007/PartnerControls"/>
    <ds:schemaRef ds:uri="http://www.w3.org/2000/xmlns/"/>
    <ds:schemaRef ds:uri="03badfed-b8d5-41ac-8263-c8f7290caafd"/>
    <ds:schemaRef ds:uri="e738207b-8185-4915-aabe-7d684b6a3e9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4179</Words>
  <Application>Microsoft Office PowerPoint</Application>
  <PresentationFormat>Widescreen</PresentationFormat>
  <Paragraphs>657</Paragraphs>
  <Slides>53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Arial</vt:lpstr>
      <vt:lpstr>Arial </vt:lpstr>
      <vt:lpstr>Calibri</vt:lpstr>
      <vt:lpstr>Times New Roman</vt:lpstr>
      <vt:lpstr>VNI-Times</vt:lpstr>
      <vt:lpstr>Wingdings</vt:lpstr>
      <vt:lpstr>Cover and End Slide Master</vt:lpstr>
      <vt:lpstr>Contents Slide Master</vt:lpstr>
      <vt:lpstr>Section Break Slide Master</vt:lpstr>
      <vt:lpstr>Document</vt:lpstr>
      <vt:lpstr>Equation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Dang Quang Vu 20223830</cp:lastModifiedBy>
  <cp:revision>5</cp:revision>
  <dcterms:created xsi:type="dcterms:W3CDTF">2018-04-24T17:14:44Z</dcterms:created>
  <dcterms:modified xsi:type="dcterms:W3CDTF">2025-01-26T09:17:36Z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0x010100EC4D70A23FD3474F8DEA7DC11F3A63C9</vt:lpwstr>
  </property>
  <property fmtid="{D5CDD505-2E9C-101B-9397-08002B2CF9AE}" pid="3" name="MediaServiceImageTags">
    <vt:lpwstr/>
  </property>
</Properties>
</file>